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67" r:id="rId3"/>
    <p:sldId id="262" r:id="rId4"/>
    <p:sldId id="259" r:id="rId5"/>
    <p:sldId id="260" r:id="rId6"/>
    <p:sldId id="257" r:id="rId7"/>
    <p:sldId id="367" r:id="rId8"/>
    <p:sldId id="272" r:id="rId9"/>
    <p:sldId id="271" r:id="rId10"/>
    <p:sldId id="270"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Open Sans" panose="020B0606030504020204" pitchFamily="34" charset="0"/>
      <p:regular r:id="rId17"/>
      <p:bold r:id="rId18"/>
      <p:italic r:id="rId19"/>
      <p:boldItalic r:id="rId20"/>
    </p:embeddedFont>
    <p:embeddedFont>
      <p:font typeface="Open Sans Bold" panose="020B0806030504020204" charset="0"/>
      <p:regular r:id="rId21"/>
    </p:embeddedFont>
    <p:embeddedFont>
      <p:font typeface="Poppins" panose="00000500000000000000" pitchFamily="2" charset="0"/>
      <p:regular r:id="rId22"/>
      <p:bold r:id="rId23"/>
      <p:italic r:id="rId24"/>
      <p:boldItalic r:id="rId25"/>
    </p:embeddedFont>
    <p:embeddedFont>
      <p:font typeface="Poppins Bold" panose="00000800000000000000" charset="0"/>
      <p:regular r:id="rId26"/>
    </p:embeddedFont>
    <p:embeddedFont>
      <p:font typeface="Poppins ExtraBold" panose="00000900000000000000" pitchFamily="2" charset="0"/>
      <p:regular r:id="rId27"/>
      <p:bold r:id="rId28"/>
      <p:boldItalic r:id="rId29"/>
    </p:embeddedFont>
    <p:embeddedFont>
      <p:font typeface="Yu Gothic Light" panose="020B0300000000000000" pitchFamily="34" charset="-128"/>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48B9"/>
    <a:srgbClr val="E0663C"/>
    <a:srgbClr val="0C3C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p:scale>
          <a:sx n="50" d="100"/>
          <a:sy n="50" d="100"/>
        </p:scale>
        <p:origin x="725"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2EB28E-B102-43D5-AE38-84CD28DBB102}" type="datetimeFigureOut">
              <a:rPr lang="en-IN" smtClean="0"/>
              <a:t>20-01-2023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83268-99B6-4412-B3DF-0C4452ABA199}" type="slidenum">
              <a:rPr lang="en-IN" smtClean="0"/>
              <a:t>‹#›</a:t>
            </a:fld>
            <a:endParaRPr lang="en-IN"/>
          </a:p>
        </p:txBody>
      </p:sp>
    </p:spTree>
    <p:extLst>
      <p:ext uri="{BB962C8B-B14F-4D97-AF65-F5344CB8AC3E}">
        <p14:creationId xmlns:p14="http://schemas.microsoft.com/office/powerpoint/2010/main" val="210754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sv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sv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hyperlink" Target="https://www.php.net/docs.php" TargetMode="External"/><Relationship Id="rId3" Type="http://schemas.openxmlformats.org/officeDocument/2006/relationships/image" Target="../media/image3.sv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hyperlink" Target="https://laravel.com/docs/9.x" TargetMode="External"/><Relationship Id="rId2" Type="http://schemas.openxmlformats.org/officeDocument/2006/relationships/image" Target="../media/image2.png"/><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5.svg"/><Relationship Id="rId15" Type="http://schemas.openxmlformats.org/officeDocument/2006/relationships/image" Target="../media/image17.png"/><Relationship Id="rId10" Type="http://schemas.openxmlformats.org/officeDocument/2006/relationships/image" Target="../media/image24.svg"/><Relationship Id="rId19" Type="http://schemas.openxmlformats.org/officeDocument/2006/relationships/hyperlink" Target="https://www.w3schools.com/php/" TargetMode="External"/><Relationship Id="rId4" Type="http://schemas.openxmlformats.org/officeDocument/2006/relationships/image" Target="../media/image4.png"/><Relationship Id="rId9" Type="http://schemas.openxmlformats.org/officeDocument/2006/relationships/image" Target="../media/image23.png"/><Relationship Id="rId1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304800" y="-190500"/>
            <a:ext cx="18973800" cy="108204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18527" y="-1745836"/>
            <a:ext cx="6507673" cy="630408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915273" y="5804957"/>
            <a:ext cx="2284867" cy="2284867"/>
          </a:xfrm>
          <a:prstGeom prst="rect">
            <a:avLst/>
          </a:prstGeom>
        </p:spPr>
      </p:pic>
      <p:sp>
        <p:nvSpPr>
          <p:cNvPr id="5" name="TextBox 5"/>
          <p:cNvSpPr txBox="1"/>
          <p:nvPr/>
        </p:nvSpPr>
        <p:spPr>
          <a:xfrm>
            <a:off x="2009140" y="4385813"/>
            <a:ext cx="8507318" cy="1678536"/>
          </a:xfrm>
          <a:prstGeom prst="rect">
            <a:avLst/>
          </a:prstGeom>
        </p:spPr>
        <p:txBody>
          <a:bodyPr lIns="0" tIns="0" rIns="0" bIns="0" rtlCol="0" anchor="t">
            <a:spAutoFit/>
          </a:bodyPr>
          <a:lstStyle/>
          <a:p>
            <a:pPr>
              <a:lnSpc>
                <a:spcPts val="12257"/>
              </a:lnSpc>
              <a:spcBef>
                <a:spcPct val="0"/>
              </a:spcBef>
            </a:pPr>
            <a:r>
              <a:rPr kumimoji="0" lang="en-US" sz="13800" b="0" i="0" u="none" strike="noStrike" kern="1200" cap="none" spc="600" normalizeH="0" baseline="0" noProof="0" dirty="0">
                <a:ln>
                  <a:noFill/>
                </a:ln>
                <a:solidFill>
                  <a:srgbClr val="FFFFFF"/>
                </a:solidFill>
                <a:effectLst/>
                <a:uLnTx/>
                <a:uFillTx/>
                <a:latin typeface="Poppins"/>
                <a:ea typeface="+mn-ea"/>
                <a:cs typeface="+mn-cs"/>
              </a:rPr>
              <a:t>Quiz-Up</a:t>
            </a:r>
            <a:endParaRPr lang="en-US" sz="8755" dirty="0">
              <a:solidFill>
                <a:srgbClr val="FFFFFF"/>
              </a:solidFill>
              <a:latin typeface="Poppins"/>
            </a:endParaRPr>
          </a:p>
        </p:txBody>
      </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546184" cy="54618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5735" y="1178928"/>
            <a:ext cx="192115" cy="245728"/>
          </a:xfrm>
          <a:prstGeom prst="rect">
            <a:avLst/>
          </a:prstGeom>
        </p:spPr>
      </p:pic>
      <p:sp>
        <p:nvSpPr>
          <p:cNvPr id="9" name="TextBox 9"/>
          <p:cNvSpPr txBox="1"/>
          <p:nvPr/>
        </p:nvSpPr>
        <p:spPr>
          <a:xfrm>
            <a:off x="1787373" y="1221782"/>
            <a:ext cx="1737382" cy="206595"/>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PROJECT TITLE</a:t>
            </a:r>
          </a:p>
        </p:txBody>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193410" y="4082284"/>
            <a:ext cx="951933" cy="951933"/>
          </a:xfrm>
          <a:prstGeom prst="rect">
            <a:avLst/>
          </a:prstGeom>
        </p:spPr>
      </p:pic>
      <p:sp>
        <p:nvSpPr>
          <p:cNvPr id="11" name="TextBox 11"/>
          <p:cNvSpPr txBox="1"/>
          <p:nvPr/>
        </p:nvSpPr>
        <p:spPr>
          <a:xfrm>
            <a:off x="2009140" y="7298133"/>
            <a:ext cx="8507318" cy="307777"/>
          </a:xfrm>
          <a:prstGeom prst="rect">
            <a:avLst/>
          </a:prstGeom>
        </p:spPr>
        <p:txBody>
          <a:bodyPr lIns="0" tIns="0" rIns="0" bIns="0" rtlCol="0" anchor="t">
            <a:spAutoFit/>
          </a:bodyPr>
          <a:lstStyle/>
          <a:p>
            <a:pPr>
              <a:lnSpc>
                <a:spcPts val="2379"/>
              </a:lnSpc>
              <a:spcBef>
                <a:spcPct val="0"/>
              </a:spcBef>
            </a:pPr>
            <a:r>
              <a:rPr lang="en-US" sz="2000" spc="600" dirty="0">
                <a:solidFill>
                  <a:srgbClr val="F66E1A"/>
                </a:solidFill>
                <a:latin typeface="Open Sans"/>
              </a:rPr>
              <a:t>UNDER MENTORSHIP OF MS. HIRAL PATEL</a:t>
            </a:r>
          </a:p>
        </p:txBody>
      </p:sp>
      <p:sp>
        <p:nvSpPr>
          <p:cNvPr id="28" name="TextBox 6">
            <a:extLst>
              <a:ext uri="{FF2B5EF4-FFF2-40B4-BE49-F238E27FC236}">
                <a16:creationId xmlns:a16="http://schemas.microsoft.com/office/drawing/2014/main" id="{A693F028-2C51-F8D7-2D61-49E4D6D1BD3C}"/>
              </a:ext>
            </a:extLst>
          </p:cNvPr>
          <p:cNvSpPr txBox="1"/>
          <p:nvPr/>
        </p:nvSpPr>
        <p:spPr>
          <a:xfrm>
            <a:off x="2009140" y="5225081"/>
            <a:ext cx="9184270" cy="170662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5275"/>
              </a:lnSpc>
              <a:spcBef>
                <a:spcPct val="0"/>
              </a:spcBef>
            </a:pPr>
            <a:r>
              <a:rPr lang="en-US" sz="5000" spc="600" dirty="0">
                <a:solidFill>
                  <a:srgbClr val="FFFFFF">
                    <a:alpha val="50000"/>
                  </a:srgbClr>
                </a:solidFill>
                <a:latin typeface="Yu Gothic Light" panose="020B0300000000000000" pitchFamily="34" charset="-128"/>
                <a:ea typeface="Yu Gothic Light" panose="020B0300000000000000" pitchFamily="34" charset="-128"/>
              </a:rPr>
              <a:t>A Quiz Application</a:t>
            </a:r>
          </a:p>
        </p:txBody>
      </p:sp>
      <p:pic>
        <p:nvPicPr>
          <p:cNvPr id="30" name="Picture 10">
            <a:extLst>
              <a:ext uri="{FF2B5EF4-FFF2-40B4-BE49-F238E27FC236}">
                <a16:creationId xmlns:a16="http://schemas.microsoft.com/office/drawing/2014/main" id="{23768C3F-7853-2A8C-7024-3D142BCE0E5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4696930" y="4152900"/>
            <a:ext cx="332270" cy="33227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06" b="7706"/>
          <a:stretch>
            <a:fillRect/>
          </a:stretch>
        </p:blipFill>
        <p:spPr>
          <a:xfrm>
            <a:off x="-338667" y="-190500"/>
            <a:ext cx="19007667" cy="10691812"/>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546184" cy="54618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5735" y="1178928"/>
            <a:ext cx="192115" cy="245728"/>
          </a:xfrm>
          <a:prstGeom prst="rect">
            <a:avLst/>
          </a:prstGeom>
        </p:spPr>
      </p:pic>
      <p:sp>
        <p:nvSpPr>
          <p:cNvPr id="5" name="TextBox 5"/>
          <p:cNvSpPr txBox="1"/>
          <p:nvPr/>
        </p:nvSpPr>
        <p:spPr>
          <a:xfrm>
            <a:off x="1787373" y="1221782"/>
            <a:ext cx="1737382" cy="206595"/>
          </a:xfrm>
          <a:prstGeom prst="rect">
            <a:avLst/>
          </a:prstGeom>
        </p:spPr>
        <p:txBody>
          <a:bodyPr lIns="0" tIns="0" rIns="0" bIns="0" rtlCol="0" anchor="t">
            <a:spAutoFit/>
          </a:bodyPr>
          <a:lstStyle/>
          <a:p>
            <a:pPr>
              <a:lnSpc>
                <a:spcPts val="1680"/>
              </a:lnSpc>
              <a:spcBef>
                <a:spcPct val="0"/>
              </a:spcBef>
            </a:pPr>
            <a:r>
              <a:rPr lang="en-US" sz="1200" dirty="0">
                <a:solidFill>
                  <a:srgbClr val="FFFFFF"/>
                </a:solidFill>
                <a:latin typeface="Poppins Bold"/>
              </a:rPr>
              <a:t>GREETINGS </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923308" y="-1307292"/>
            <a:ext cx="4671984" cy="4671984"/>
          </a:xfrm>
          <a:prstGeom prst="rect">
            <a:avLst/>
          </a:prstGeom>
        </p:spPr>
      </p:pic>
      <p:sp>
        <p:nvSpPr>
          <p:cNvPr id="7" name="TextBox 7"/>
          <p:cNvSpPr txBox="1"/>
          <p:nvPr/>
        </p:nvSpPr>
        <p:spPr>
          <a:xfrm>
            <a:off x="2526091" y="3751666"/>
            <a:ext cx="13235817" cy="2067224"/>
          </a:xfrm>
          <a:prstGeom prst="rect">
            <a:avLst/>
          </a:prstGeom>
        </p:spPr>
        <p:txBody>
          <a:bodyPr lIns="0" tIns="0" rIns="0" bIns="0" rtlCol="0" anchor="t">
            <a:spAutoFit/>
          </a:bodyPr>
          <a:lstStyle/>
          <a:p>
            <a:pPr algn="ctr">
              <a:lnSpc>
                <a:spcPts val="15976"/>
              </a:lnSpc>
              <a:spcBef>
                <a:spcPct val="0"/>
              </a:spcBef>
            </a:pPr>
            <a:r>
              <a:rPr lang="en-US" sz="11411" dirty="0">
                <a:solidFill>
                  <a:srgbClr val="FFFFFF"/>
                </a:solidFill>
                <a:latin typeface="Poppins ExtraBold"/>
              </a:rPr>
              <a:t>Thank You</a:t>
            </a:r>
          </a:p>
        </p:txBody>
      </p:sp>
      <p:sp>
        <p:nvSpPr>
          <p:cNvPr id="8" name="TextBox 8"/>
          <p:cNvSpPr txBox="1"/>
          <p:nvPr/>
        </p:nvSpPr>
        <p:spPr>
          <a:xfrm>
            <a:off x="4735488" y="5912111"/>
            <a:ext cx="8817024" cy="298736"/>
          </a:xfrm>
          <a:prstGeom prst="rect">
            <a:avLst/>
          </a:prstGeom>
        </p:spPr>
        <p:txBody>
          <a:bodyPr lIns="0" tIns="0" rIns="0" bIns="0" rtlCol="0" anchor="t">
            <a:spAutoFit/>
          </a:bodyPr>
          <a:lstStyle/>
          <a:p>
            <a:pPr algn="ctr">
              <a:lnSpc>
                <a:spcPts val="2466"/>
              </a:lnSpc>
              <a:spcBef>
                <a:spcPct val="0"/>
              </a:spcBef>
            </a:pPr>
            <a:r>
              <a:rPr lang="en-US" sz="1761" spc="600" dirty="0">
                <a:solidFill>
                  <a:srgbClr val="F66E1A"/>
                </a:solidFill>
                <a:latin typeface="Open Sans"/>
              </a:rPr>
              <a:t>ANY QUESTIONS ? PLEASE ASK...</a:t>
            </a: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07292" y="6922308"/>
            <a:ext cx="4671984" cy="4671984"/>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856594" y="1028700"/>
            <a:ext cx="1391836" cy="1391836"/>
          </a:xfrm>
          <a:prstGeom prst="rect">
            <a:avLst/>
          </a:prstGeom>
        </p:spPr>
      </p:pic>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65163" y="3776299"/>
            <a:ext cx="593492" cy="593492"/>
          </a:xfrm>
          <a:prstGeom prst="rect">
            <a:avLst/>
          </a:prstGeom>
        </p:spPr>
      </p:pic>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039570" y="7866464"/>
            <a:ext cx="1391836" cy="1391836"/>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29345" y="5917209"/>
            <a:ext cx="593492" cy="59349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extLst>
              <a:ext uri="{FF2B5EF4-FFF2-40B4-BE49-F238E27FC236}">
                <a16:creationId xmlns:a16="http://schemas.microsoft.com/office/drawing/2014/main" id="{E1922154-2E25-0D1C-9448-13C1BC3EB402}"/>
              </a:ext>
            </a:extLst>
          </p:cNvPr>
          <p:cNvPicPr>
            <a:picLocks noChangeAspect="1"/>
          </p:cNvPicPr>
          <p:nvPr/>
        </p:nvPicPr>
        <p:blipFill>
          <a:blip r:embed="rId2" cstate="print">
            <a:lum brigh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01724" y="0"/>
            <a:ext cx="10287000" cy="10287000"/>
          </a:xfrm>
          <a:prstGeom prst="rect">
            <a:avLst/>
          </a:prstGeom>
          <a:effectLst>
            <a:glow>
              <a:schemeClr val="accent1"/>
            </a:glow>
            <a:softEdge rad="571500"/>
          </a:effectLst>
        </p:spPr>
      </p:pic>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206595"/>
          </a:xfrm>
          <a:prstGeom prst="rect">
            <a:avLst/>
          </a:prstGeom>
        </p:spPr>
        <p:txBody>
          <a:bodyPr lIns="0" tIns="0" rIns="0" bIns="0" rtlCol="0" anchor="t">
            <a:spAutoFit/>
          </a:bodyPr>
          <a:lstStyle/>
          <a:p>
            <a:pPr>
              <a:lnSpc>
                <a:spcPts val="1680"/>
              </a:lnSpc>
              <a:spcBef>
                <a:spcPct val="0"/>
              </a:spcBef>
            </a:pPr>
            <a:r>
              <a:rPr lang="en-US" sz="1200" dirty="0">
                <a:solidFill>
                  <a:srgbClr val="171616"/>
                </a:solidFill>
                <a:latin typeface="Poppins Bold"/>
              </a:rPr>
              <a:t>PROJECT TEAM</a:t>
            </a:r>
          </a:p>
        </p:txBody>
      </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4959" y="7409653"/>
            <a:ext cx="3485193" cy="1096252"/>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360031" y="7409653"/>
            <a:ext cx="3485193" cy="1096252"/>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510451" y="7409653"/>
            <a:ext cx="3485193" cy="1096252"/>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593196" y="7409653"/>
            <a:ext cx="3485193" cy="1096252"/>
          </a:xfrm>
          <a:prstGeom prst="rect">
            <a:avLst/>
          </a:prstGeom>
        </p:spPr>
      </p:pic>
      <p:sp>
        <p:nvSpPr>
          <p:cNvPr id="17" name="TextBox 17"/>
          <p:cNvSpPr txBox="1"/>
          <p:nvPr/>
        </p:nvSpPr>
        <p:spPr>
          <a:xfrm>
            <a:off x="1277285" y="7658100"/>
            <a:ext cx="3485193" cy="312265"/>
          </a:xfrm>
          <a:prstGeom prst="rect">
            <a:avLst/>
          </a:prstGeom>
        </p:spPr>
        <p:txBody>
          <a:bodyPr lIns="0" tIns="0" rIns="0" bIns="0" rtlCol="0" anchor="t">
            <a:spAutoFit/>
          </a:bodyPr>
          <a:lstStyle/>
          <a:p>
            <a:pPr algn="ctr">
              <a:lnSpc>
                <a:spcPts val="2519"/>
              </a:lnSpc>
              <a:spcBef>
                <a:spcPct val="0"/>
              </a:spcBef>
            </a:pPr>
            <a:r>
              <a:rPr lang="en-US" sz="2000" dirty="0">
                <a:solidFill>
                  <a:srgbClr val="FFFFFF"/>
                </a:solidFill>
                <a:latin typeface="Poppins" panose="00000500000000000000" pitchFamily="2" charset="0"/>
                <a:cs typeface="Poppins" panose="00000500000000000000" pitchFamily="2" charset="0"/>
              </a:rPr>
              <a:t>Ms. </a:t>
            </a:r>
            <a:r>
              <a:rPr lang="en-US" sz="2000" dirty="0" err="1">
                <a:solidFill>
                  <a:srgbClr val="FFFFFF"/>
                </a:solidFill>
                <a:latin typeface="Poppins" panose="00000500000000000000" pitchFamily="2" charset="0"/>
                <a:cs typeface="Poppins" panose="00000500000000000000" pitchFamily="2" charset="0"/>
              </a:rPr>
              <a:t>Hiral</a:t>
            </a:r>
            <a:r>
              <a:rPr lang="en-US" sz="2000" dirty="0">
                <a:solidFill>
                  <a:srgbClr val="FFFFFF"/>
                </a:solidFill>
                <a:latin typeface="Poppins" panose="00000500000000000000" pitchFamily="2" charset="0"/>
                <a:cs typeface="Poppins" panose="00000500000000000000" pitchFamily="2" charset="0"/>
              </a:rPr>
              <a:t> Patel</a:t>
            </a:r>
          </a:p>
        </p:txBody>
      </p:sp>
      <p:sp>
        <p:nvSpPr>
          <p:cNvPr id="18" name="TextBox 18"/>
          <p:cNvSpPr txBox="1"/>
          <p:nvPr/>
        </p:nvSpPr>
        <p:spPr>
          <a:xfrm>
            <a:off x="1344959" y="8021003"/>
            <a:ext cx="3485193" cy="305020"/>
          </a:xfrm>
          <a:prstGeom prst="rect">
            <a:avLst/>
          </a:prstGeom>
        </p:spPr>
        <p:txBody>
          <a:bodyPr wrap="square" lIns="0" tIns="0" rIns="0" bIns="0" rtlCol="0" anchor="t">
            <a:spAutoFit/>
          </a:bodyPr>
          <a:lstStyle/>
          <a:p>
            <a:pPr algn="ctr">
              <a:lnSpc>
                <a:spcPts val="2519"/>
              </a:lnSpc>
              <a:spcBef>
                <a:spcPct val="0"/>
              </a:spcBef>
            </a:pPr>
            <a:r>
              <a:rPr lang="en-US" sz="1799" dirty="0">
                <a:solidFill>
                  <a:srgbClr val="FFFFFF"/>
                </a:solidFill>
                <a:latin typeface="Poppins" panose="00000500000000000000" pitchFamily="2" charset="0"/>
                <a:cs typeface="Poppins" panose="00000500000000000000" pitchFamily="2" charset="0"/>
              </a:rPr>
              <a:t>Mentor</a:t>
            </a:r>
          </a:p>
        </p:txBody>
      </p:sp>
      <p:sp>
        <p:nvSpPr>
          <p:cNvPr id="19" name="TextBox 19"/>
          <p:cNvSpPr txBox="1"/>
          <p:nvPr/>
        </p:nvSpPr>
        <p:spPr>
          <a:xfrm>
            <a:off x="5360031" y="7658100"/>
            <a:ext cx="3485193" cy="312265"/>
          </a:xfrm>
          <a:prstGeom prst="rect">
            <a:avLst/>
          </a:prstGeom>
        </p:spPr>
        <p:txBody>
          <a:bodyPr lIns="0" tIns="0" rIns="0" bIns="0" rtlCol="0" anchor="t">
            <a:spAutoFit/>
          </a:bodyPr>
          <a:lstStyle/>
          <a:p>
            <a:pPr algn="ctr">
              <a:lnSpc>
                <a:spcPts val="2519"/>
              </a:lnSpc>
              <a:spcBef>
                <a:spcPct val="0"/>
              </a:spcBef>
            </a:pPr>
            <a:r>
              <a:rPr lang="en-US" sz="2000" dirty="0" err="1">
                <a:solidFill>
                  <a:srgbClr val="FFFFFF"/>
                </a:solidFill>
                <a:latin typeface="Poppins" panose="00000500000000000000" pitchFamily="2" charset="0"/>
                <a:cs typeface="Poppins" panose="00000500000000000000" pitchFamily="2" charset="0"/>
              </a:rPr>
              <a:t>Vrunda</a:t>
            </a:r>
            <a:r>
              <a:rPr lang="en-US" sz="2000" dirty="0">
                <a:solidFill>
                  <a:srgbClr val="FFFFFF"/>
                </a:solidFill>
                <a:latin typeface="Poppins" panose="00000500000000000000" pitchFamily="2" charset="0"/>
                <a:cs typeface="Poppins" panose="00000500000000000000" pitchFamily="2" charset="0"/>
              </a:rPr>
              <a:t> </a:t>
            </a:r>
            <a:r>
              <a:rPr lang="en-US" sz="2000" dirty="0" err="1">
                <a:solidFill>
                  <a:srgbClr val="FFFFFF"/>
                </a:solidFill>
                <a:latin typeface="Poppins" panose="00000500000000000000" pitchFamily="2" charset="0"/>
                <a:cs typeface="Poppins" panose="00000500000000000000" pitchFamily="2" charset="0"/>
              </a:rPr>
              <a:t>Khunt</a:t>
            </a:r>
            <a:endParaRPr lang="en-US" sz="2000" dirty="0">
              <a:solidFill>
                <a:srgbClr val="FFFFFF"/>
              </a:solidFill>
              <a:latin typeface="Poppins" panose="00000500000000000000" pitchFamily="2" charset="0"/>
              <a:cs typeface="Poppins" panose="00000500000000000000" pitchFamily="2" charset="0"/>
            </a:endParaRPr>
          </a:p>
        </p:txBody>
      </p:sp>
      <p:sp>
        <p:nvSpPr>
          <p:cNvPr id="20" name="TextBox 20"/>
          <p:cNvSpPr txBox="1"/>
          <p:nvPr/>
        </p:nvSpPr>
        <p:spPr>
          <a:xfrm>
            <a:off x="5360031" y="8021003"/>
            <a:ext cx="3485193" cy="305020"/>
          </a:xfrm>
          <a:prstGeom prst="rect">
            <a:avLst/>
          </a:prstGeom>
        </p:spPr>
        <p:txBody>
          <a:bodyPr lIns="0" tIns="0" rIns="0" bIns="0" rtlCol="0" anchor="t">
            <a:spAutoFit/>
          </a:bodyPr>
          <a:lstStyle/>
          <a:p>
            <a:pPr algn="ctr">
              <a:lnSpc>
                <a:spcPts val="2519"/>
              </a:lnSpc>
              <a:spcBef>
                <a:spcPct val="0"/>
              </a:spcBef>
            </a:pPr>
            <a:r>
              <a:rPr lang="en-US" sz="1799" dirty="0">
                <a:solidFill>
                  <a:srgbClr val="FFFFFF"/>
                </a:solidFill>
                <a:latin typeface="Poppins" panose="00000500000000000000" pitchFamily="2" charset="0"/>
                <a:cs typeface="Poppins" panose="00000500000000000000" pitchFamily="2" charset="0"/>
              </a:rPr>
              <a:t>20SE02IT031</a:t>
            </a:r>
          </a:p>
        </p:txBody>
      </p:sp>
      <p:sp>
        <p:nvSpPr>
          <p:cNvPr id="21" name="TextBox 21"/>
          <p:cNvSpPr txBox="1"/>
          <p:nvPr/>
        </p:nvSpPr>
        <p:spPr>
          <a:xfrm>
            <a:off x="9536482" y="7658100"/>
            <a:ext cx="3417518" cy="312265"/>
          </a:xfrm>
          <a:prstGeom prst="rect">
            <a:avLst/>
          </a:prstGeom>
        </p:spPr>
        <p:txBody>
          <a:bodyPr wrap="square" lIns="0" tIns="0" rIns="0" bIns="0" rtlCol="0" anchor="t">
            <a:spAutoFit/>
          </a:bodyPr>
          <a:lstStyle/>
          <a:p>
            <a:pPr algn="ctr">
              <a:lnSpc>
                <a:spcPts val="2519"/>
              </a:lnSpc>
              <a:spcBef>
                <a:spcPct val="0"/>
              </a:spcBef>
            </a:pPr>
            <a:r>
              <a:rPr lang="en-US" sz="2000" dirty="0">
                <a:solidFill>
                  <a:srgbClr val="FFFFFF"/>
                </a:solidFill>
                <a:latin typeface="Poppins" panose="00000500000000000000" pitchFamily="2" charset="0"/>
                <a:cs typeface="Poppins" panose="00000500000000000000" pitchFamily="2" charset="0"/>
              </a:rPr>
              <a:t>Jash Mavani</a:t>
            </a:r>
          </a:p>
        </p:txBody>
      </p:sp>
      <p:sp>
        <p:nvSpPr>
          <p:cNvPr id="22" name="TextBox 22"/>
          <p:cNvSpPr txBox="1"/>
          <p:nvPr/>
        </p:nvSpPr>
        <p:spPr>
          <a:xfrm>
            <a:off x="9587509" y="8018164"/>
            <a:ext cx="3327036" cy="305020"/>
          </a:xfrm>
          <a:prstGeom prst="rect">
            <a:avLst/>
          </a:prstGeom>
        </p:spPr>
        <p:txBody>
          <a:bodyPr wrap="square" lIns="0" tIns="0" rIns="0" bIns="0" rtlCol="0" anchor="t">
            <a:spAutoFit/>
          </a:bodyPr>
          <a:lstStyle/>
          <a:p>
            <a:pPr algn="ctr">
              <a:lnSpc>
                <a:spcPts val="2519"/>
              </a:lnSpc>
              <a:spcBef>
                <a:spcPct val="0"/>
              </a:spcBef>
            </a:pPr>
            <a:r>
              <a:rPr lang="en-US" sz="1799" dirty="0">
                <a:solidFill>
                  <a:srgbClr val="FFFFFF"/>
                </a:solidFill>
                <a:latin typeface="Poppins" panose="00000500000000000000" pitchFamily="2" charset="0"/>
                <a:cs typeface="Poppins" panose="00000500000000000000" pitchFamily="2" charset="0"/>
              </a:rPr>
              <a:t>20SE02IT036</a:t>
            </a:r>
          </a:p>
        </p:txBody>
      </p:sp>
      <p:sp>
        <p:nvSpPr>
          <p:cNvPr id="23" name="TextBox 23"/>
          <p:cNvSpPr txBox="1"/>
          <p:nvPr/>
        </p:nvSpPr>
        <p:spPr>
          <a:xfrm>
            <a:off x="13660871" y="7658100"/>
            <a:ext cx="3349844" cy="312265"/>
          </a:xfrm>
          <a:prstGeom prst="rect">
            <a:avLst/>
          </a:prstGeom>
        </p:spPr>
        <p:txBody>
          <a:bodyPr wrap="square" lIns="0" tIns="0" rIns="0" bIns="0" rtlCol="0" anchor="t">
            <a:spAutoFit/>
          </a:bodyPr>
          <a:lstStyle/>
          <a:p>
            <a:pPr algn="ctr">
              <a:lnSpc>
                <a:spcPts val="2519"/>
              </a:lnSpc>
              <a:spcBef>
                <a:spcPct val="0"/>
              </a:spcBef>
            </a:pPr>
            <a:r>
              <a:rPr lang="en-US" sz="2000" dirty="0" err="1">
                <a:solidFill>
                  <a:srgbClr val="FFFFFF"/>
                </a:solidFill>
                <a:latin typeface="Poppins" panose="00000500000000000000" pitchFamily="2" charset="0"/>
                <a:cs typeface="Poppins" panose="00000500000000000000" pitchFamily="2" charset="0"/>
              </a:rPr>
              <a:t>Bhavisha</a:t>
            </a:r>
            <a:r>
              <a:rPr lang="en-US" sz="2000" dirty="0">
                <a:solidFill>
                  <a:srgbClr val="FFFFFF"/>
                </a:solidFill>
                <a:latin typeface="Poppins" panose="00000500000000000000" pitchFamily="2" charset="0"/>
                <a:cs typeface="Poppins" panose="00000500000000000000" pitchFamily="2" charset="0"/>
              </a:rPr>
              <a:t> Gohil</a:t>
            </a:r>
          </a:p>
        </p:txBody>
      </p:sp>
      <p:sp>
        <p:nvSpPr>
          <p:cNvPr id="24" name="TextBox 24"/>
          <p:cNvSpPr txBox="1"/>
          <p:nvPr/>
        </p:nvSpPr>
        <p:spPr>
          <a:xfrm>
            <a:off x="13583607" y="8021003"/>
            <a:ext cx="3485193" cy="305020"/>
          </a:xfrm>
          <a:prstGeom prst="rect">
            <a:avLst/>
          </a:prstGeom>
        </p:spPr>
        <p:txBody>
          <a:bodyPr lIns="0" tIns="0" rIns="0" bIns="0" rtlCol="0" anchor="t">
            <a:spAutoFit/>
          </a:bodyPr>
          <a:lstStyle/>
          <a:p>
            <a:pPr algn="ctr">
              <a:lnSpc>
                <a:spcPts val="2519"/>
              </a:lnSpc>
              <a:spcBef>
                <a:spcPct val="0"/>
              </a:spcBef>
            </a:pPr>
            <a:r>
              <a:rPr lang="en-US" sz="1799" dirty="0">
                <a:solidFill>
                  <a:srgbClr val="FFFFFF"/>
                </a:solidFill>
                <a:latin typeface="Poppins" panose="00000500000000000000" pitchFamily="2" charset="0"/>
                <a:cs typeface="Poppins" panose="00000500000000000000" pitchFamily="2" charset="0"/>
              </a:rPr>
              <a:t>20SE02IT021</a:t>
            </a:r>
          </a:p>
        </p:txBody>
      </p:sp>
      <p:sp>
        <p:nvSpPr>
          <p:cNvPr id="25" name="TextBox 25"/>
          <p:cNvSpPr txBox="1"/>
          <p:nvPr/>
        </p:nvSpPr>
        <p:spPr>
          <a:xfrm>
            <a:off x="3558162" y="1791765"/>
            <a:ext cx="11171677" cy="859210"/>
          </a:xfrm>
          <a:prstGeom prst="rect">
            <a:avLst/>
          </a:prstGeom>
        </p:spPr>
        <p:txBody>
          <a:bodyPr lIns="0" tIns="0" rIns="0" bIns="0" rtlCol="0" anchor="t">
            <a:spAutoFit/>
          </a:bodyPr>
          <a:lstStyle/>
          <a:p>
            <a:pPr algn="ctr">
              <a:lnSpc>
                <a:spcPts val="6720"/>
              </a:lnSpc>
            </a:pPr>
            <a:r>
              <a:rPr lang="en-US" sz="5600" dirty="0">
                <a:solidFill>
                  <a:srgbClr val="171616"/>
                </a:solidFill>
                <a:effectLst>
                  <a:outerShdw blurRad="38100" dist="38100" dir="2700000" algn="tl">
                    <a:srgbClr val="000000">
                      <a:alpha val="43137"/>
                    </a:srgbClr>
                  </a:outerShdw>
                </a:effectLst>
                <a:latin typeface="Poppins Bold"/>
              </a:rPr>
              <a:t>Meet Our Team</a:t>
            </a:r>
          </a:p>
        </p:txBody>
      </p:sp>
      <p:pic>
        <p:nvPicPr>
          <p:cNvPr id="30" name="Picture 4">
            <a:extLst>
              <a:ext uri="{FF2B5EF4-FFF2-40B4-BE49-F238E27FC236}">
                <a16:creationId xmlns:a16="http://schemas.microsoft.com/office/drawing/2014/main" id="{18B7DDA0-54FA-8DBF-158D-F105FE3A5E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5456" y="3639131"/>
            <a:ext cx="3134765" cy="3134765"/>
          </a:xfrm>
          <a:prstGeom prst="rect">
            <a:avLst/>
          </a:prstGeom>
        </p:spPr>
      </p:pic>
      <p:pic>
        <p:nvPicPr>
          <p:cNvPr id="32" name="Picture 4">
            <a:extLst>
              <a:ext uri="{FF2B5EF4-FFF2-40B4-BE49-F238E27FC236}">
                <a16:creationId xmlns:a16="http://schemas.microsoft.com/office/drawing/2014/main" id="{C1C3420E-CD53-9E90-C473-2BEBC1004B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17989" y="3639134"/>
            <a:ext cx="3134765" cy="3134765"/>
          </a:xfrm>
          <a:prstGeom prst="rect">
            <a:avLst/>
          </a:prstGeom>
        </p:spPr>
      </p:pic>
      <p:pic>
        <p:nvPicPr>
          <p:cNvPr id="33" name="Picture 4">
            <a:extLst>
              <a:ext uri="{FF2B5EF4-FFF2-40B4-BE49-F238E27FC236}">
                <a16:creationId xmlns:a16="http://schemas.microsoft.com/office/drawing/2014/main" id="{67AD32C2-6C32-176E-CBF6-B6EF64F413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00737" y="3639133"/>
            <a:ext cx="3134765" cy="3134765"/>
          </a:xfrm>
          <a:prstGeom prst="rect">
            <a:avLst/>
          </a:prstGeom>
        </p:spPr>
      </p:pic>
      <p:pic>
        <p:nvPicPr>
          <p:cNvPr id="31" name="Picture 4">
            <a:extLst>
              <a:ext uri="{FF2B5EF4-FFF2-40B4-BE49-F238E27FC236}">
                <a16:creationId xmlns:a16="http://schemas.microsoft.com/office/drawing/2014/main" id="{1BFE4EC2-F23E-C615-DB4C-1370AAD3E1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501130" y="3639132"/>
            <a:ext cx="3134765" cy="3134765"/>
          </a:xfrm>
          <a:prstGeom prst="rect">
            <a:avLst/>
          </a:prstGeom>
        </p:spPr>
      </p:pic>
      <p:pic>
        <p:nvPicPr>
          <p:cNvPr id="36" name="Graphic 35">
            <a:extLst>
              <a:ext uri="{FF2B5EF4-FFF2-40B4-BE49-F238E27FC236}">
                <a16:creationId xmlns:a16="http://schemas.microsoft.com/office/drawing/2014/main" id="{F48DD643-BAD0-AEC3-0AD0-99A596D95E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705817" y="3636589"/>
            <a:ext cx="3134765" cy="3134765"/>
          </a:xfrm>
          <a:prstGeom prst="rect">
            <a:avLst/>
          </a:prstGeom>
        </p:spPr>
      </p:pic>
      <p:pic>
        <p:nvPicPr>
          <p:cNvPr id="40" name="Graphic 39">
            <a:extLst>
              <a:ext uri="{FF2B5EF4-FFF2-40B4-BE49-F238E27FC236}">
                <a16:creationId xmlns:a16="http://schemas.microsoft.com/office/drawing/2014/main" id="{54D5018A-BDB5-026E-15D2-F0154B5A69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00933" y="3610193"/>
            <a:ext cx="3163704" cy="3163704"/>
          </a:xfrm>
          <a:prstGeom prst="rect">
            <a:avLst/>
          </a:prstGeom>
        </p:spPr>
      </p:pic>
      <p:pic>
        <p:nvPicPr>
          <p:cNvPr id="41" name="Graphic 40">
            <a:extLst>
              <a:ext uri="{FF2B5EF4-FFF2-40B4-BE49-F238E27FC236}">
                <a16:creationId xmlns:a16="http://schemas.microsoft.com/office/drawing/2014/main" id="{00E0224D-0E4E-060E-C562-6EDFCB0496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86400" y="3619500"/>
            <a:ext cx="3163704" cy="3163704"/>
          </a:xfrm>
          <a:prstGeom prst="rect">
            <a:avLst/>
          </a:prstGeom>
        </p:spPr>
      </p:pic>
      <p:pic>
        <p:nvPicPr>
          <p:cNvPr id="43" name="Graphic 42">
            <a:extLst>
              <a:ext uri="{FF2B5EF4-FFF2-40B4-BE49-F238E27FC236}">
                <a16:creationId xmlns:a16="http://schemas.microsoft.com/office/drawing/2014/main" id="{065CB9F5-94D8-CE60-9EA2-4FC0C2E7A91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89588" y="3628052"/>
            <a:ext cx="3186500" cy="31865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a:extLst>
              <a:ext uri="{FF2B5EF4-FFF2-40B4-BE49-F238E27FC236}">
                <a16:creationId xmlns:a16="http://schemas.microsoft.com/office/drawing/2014/main" id="{45BC8EA9-8BF6-C1D6-C40F-EFCED7BECCBE}"/>
              </a:ext>
            </a:extLst>
          </p:cNvPr>
          <p:cNvPicPr>
            <a:picLocks noChangeAspect="1"/>
          </p:cNvPicPr>
          <p:nvPr/>
        </p:nvPicPr>
        <p:blipFill>
          <a:blip r:embed="rId2" cstate="print">
            <a:lum brigh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33800" y="-38100"/>
            <a:ext cx="10287000" cy="10287000"/>
          </a:xfrm>
          <a:prstGeom prst="rect">
            <a:avLst/>
          </a:prstGeom>
          <a:effectLst>
            <a:glow>
              <a:schemeClr val="accent1"/>
            </a:glow>
            <a:softEdge rad="571500"/>
          </a:effectLst>
        </p:spPr>
      </p:pic>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206595"/>
          </a:xfrm>
          <a:prstGeom prst="rect">
            <a:avLst/>
          </a:prstGeom>
        </p:spPr>
        <p:txBody>
          <a:bodyPr wrap="square" lIns="0" tIns="0" rIns="0" bIns="0" rtlCol="0" anchor="t">
            <a:spAutoFit/>
          </a:bodyPr>
          <a:lstStyle/>
          <a:p>
            <a:pPr>
              <a:lnSpc>
                <a:spcPts val="1680"/>
              </a:lnSpc>
              <a:spcBef>
                <a:spcPct val="0"/>
              </a:spcBef>
            </a:pPr>
            <a:r>
              <a:rPr lang="en-US" sz="1200" dirty="0">
                <a:solidFill>
                  <a:srgbClr val="171616"/>
                </a:solidFill>
                <a:latin typeface="Poppins Bold"/>
              </a:rPr>
              <a:t>TABLE OF CONTENTS </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80299" y="3467100"/>
            <a:ext cx="1203294" cy="1203294"/>
          </a:xfrm>
          <a:prstGeom prst="rect">
            <a:avLst/>
          </a:prstGeom>
        </p:spPr>
      </p:pic>
      <p:sp>
        <p:nvSpPr>
          <p:cNvPr id="7" name="TextBox 7"/>
          <p:cNvSpPr txBox="1"/>
          <p:nvPr/>
        </p:nvSpPr>
        <p:spPr>
          <a:xfrm>
            <a:off x="1980299" y="3750405"/>
            <a:ext cx="1203294" cy="570010"/>
          </a:xfrm>
          <a:prstGeom prst="rect">
            <a:avLst/>
          </a:prstGeom>
        </p:spPr>
        <p:txBody>
          <a:bodyPr lIns="0" tIns="0" rIns="0" bIns="0" rtlCol="0" anchor="t">
            <a:spAutoFit/>
          </a:bodyPr>
          <a:lstStyle/>
          <a:p>
            <a:pPr algn="ctr">
              <a:lnSpc>
                <a:spcPts val="4672"/>
              </a:lnSpc>
              <a:spcBef>
                <a:spcPct val="0"/>
              </a:spcBef>
            </a:pPr>
            <a:r>
              <a:rPr lang="en-US" sz="3337" dirty="0">
                <a:solidFill>
                  <a:srgbClr val="FFFFFF"/>
                </a:solidFill>
                <a:latin typeface="Open Sans Bold"/>
              </a:rPr>
              <a:t>01</a:t>
            </a:r>
          </a:p>
        </p:txBody>
      </p:sp>
      <p:sp>
        <p:nvSpPr>
          <p:cNvPr id="8" name="TextBox 8"/>
          <p:cNvSpPr txBox="1"/>
          <p:nvPr/>
        </p:nvSpPr>
        <p:spPr>
          <a:xfrm>
            <a:off x="3507599" y="3877039"/>
            <a:ext cx="4873500" cy="375231"/>
          </a:xfrm>
          <a:prstGeom prst="rect">
            <a:avLst/>
          </a:prstGeom>
        </p:spPr>
        <p:txBody>
          <a:bodyPr lIns="0" tIns="0" rIns="0" bIns="0" rtlCol="0" anchor="t">
            <a:spAutoFit/>
          </a:bodyPr>
          <a:lstStyle/>
          <a:p>
            <a:pPr>
              <a:lnSpc>
                <a:spcPts val="2799"/>
              </a:lnSpc>
              <a:spcBef>
                <a:spcPct val="0"/>
              </a:spcBef>
            </a:pPr>
            <a:r>
              <a:rPr lang="en-US" sz="3000" dirty="0">
                <a:solidFill>
                  <a:srgbClr val="F66E1A"/>
                </a:solidFill>
                <a:latin typeface="Open Sans Bold"/>
              </a:rPr>
              <a:t>Project Brief / Scope</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53222" y="3467100"/>
            <a:ext cx="1203294" cy="1203294"/>
          </a:xfrm>
          <a:prstGeom prst="rect">
            <a:avLst/>
          </a:prstGeom>
        </p:spPr>
      </p:pic>
      <p:sp>
        <p:nvSpPr>
          <p:cNvPr id="15" name="TextBox 15"/>
          <p:cNvSpPr txBox="1"/>
          <p:nvPr/>
        </p:nvSpPr>
        <p:spPr>
          <a:xfrm>
            <a:off x="9853222" y="3750405"/>
            <a:ext cx="1203294" cy="570010"/>
          </a:xfrm>
          <a:prstGeom prst="rect">
            <a:avLst/>
          </a:prstGeom>
        </p:spPr>
        <p:txBody>
          <a:bodyPr lIns="0" tIns="0" rIns="0" bIns="0" rtlCol="0" anchor="t">
            <a:spAutoFit/>
          </a:bodyPr>
          <a:lstStyle/>
          <a:p>
            <a:pPr algn="ctr">
              <a:lnSpc>
                <a:spcPts val="4672"/>
              </a:lnSpc>
              <a:spcBef>
                <a:spcPct val="0"/>
              </a:spcBef>
            </a:pPr>
            <a:r>
              <a:rPr lang="en-US" sz="3337">
                <a:solidFill>
                  <a:srgbClr val="FFFFFF"/>
                </a:solidFill>
                <a:latin typeface="Open Sans Bold"/>
              </a:rPr>
              <a:t>02</a:t>
            </a:r>
          </a:p>
        </p:txBody>
      </p:sp>
      <p:sp>
        <p:nvSpPr>
          <p:cNvPr id="16" name="TextBox 16"/>
          <p:cNvSpPr txBox="1"/>
          <p:nvPr/>
        </p:nvSpPr>
        <p:spPr>
          <a:xfrm>
            <a:off x="11432399" y="3877039"/>
            <a:ext cx="4873500" cy="375231"/>
          </a:xfrm>
          <a:prstGeom prst="rect">
            <a:avLst/>
          </a:prstGeom>
        </p:spPr>
        <p:txBody>
          <a:bodyPr lIns="0" tIns="0" rIns="0" bIns="0" rtlCol="0" anchor="t">
            <a:spAutoFit/>
          </a:bodyPr>
          <a:lstStyle/>
          <a:p>
            <a:pPr>
              <a:lnSpc>
                <a:spcPts val="2799"/>
              </a:lnSpc>
              <a:spcBef>
                <a:spcPct val="0"/>
              </a:spcBef>
            </a:pPr>
            <a:r>
              <a:rPr lang="en-US" sz="3000" dirty="0">
                <a:solidFill>
                  <a:srgbClr val="F66E1A"/>
                </a:solidFill>
                <a:latin typeface="Open Sans Bold"/>
              </a:rPr>
              <a:t>Tools and Technology </a:t>
            </a:r>
          </a:p>
        </p:txBody>
      </p:sp>
      <p:sp>
        <p:nvSpPr>
          <p:cNvPr id="21" name="TextBox 21"/>
          <p:cNvSpPr txBox="1"/>
          <p:nvPr/>
        </p:nvSpPr>
        <p:spPr>
          <a:xfrm>
            <a:off x="3422550" y="1939674"/>
            <a:ext cx="11442900" cy="859210"/>
          </a:xfrm>
          <a:prstGeom prst="rect">
            <a:avLst/>
          </a:prstGeom>
        </p:spPr>
        <p:txBody>
          <a:bodyPr lIns="0" tIns="0" rIns="0" bIns="0" rtlCol="0" anchor="t">
            <a:spAutoFit/>
          </a:bodyPr>
          <a:lstStyle/>
          <a:p>
            <a:pPr algn="ctr">
              <a:lnSpc>
                <a:spcPts val="6720"/>
              </a:lnSpc>
            </a:pPr>
            <a:r>
              <a:rPr lang="en-US" sz="5600" dirty="0">
                <a:solidFill>
                  <a:srgbClr val="171616"/>
                </a:solidFill>
                <a:effectLst>
                  <a:outerShdw blurRad="38100" dist="38100" dir="2700000" algn="tl">
                    <a:srgbClr val="000000">
                      <a:alpha val="43137"/>
                    </a:srgbClr>
                  </a:outerShdw>
                </a:effectLst>
                <a:latin typeface="Poppins Bold"/>
              </a:rPr>
              <a:t>Content</a:t>
            </a:r>
          </a:p>
        </p:txBody>
      </p:sp>
      <p:pic>
        <p:nvPicPr>
          <p:cNvPr id="6" name="Picture 5">
            <a:extLst>
              <a:ext uri="{FF2B5EF4-FFF2-40B4-BE49-F238E27FC236}">
                <a16:creationId xmlns:a16="http://schemas.microsoft.com/office/drawing/2014/main" id="{A27D2410-5C14-ABC9-6529-F0813EA00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81200" y="5235606"/>
            <a:ext cx="1203294" cy="1203294"/>
          </a:xfrm>
          <a:prstGeom prst="rect">
            <a:avLst/>
          </a:prstGeom>
        </p:spPr>
      </p:pic>
      <p:sp>
        <p:nvSpPr>
          <p:cNvPr id="10" name="TextBox 7">
            <a:extLst>
              <a:ext uri="{FF2B5EF4-FFF2-40B4-BE49-F238E27FC236}">
                <a16:creationId xmlns:a16="http://schemas.microsoft.com/office/drawing/2014/main" id="{5535937B-ADC0-C89C-DB0A-254B1E14BA33}"/>
              </a:ext>
            </a:extLst>
          </p:cNvPr>
          <p:cNvSpPr txBox="1"/>
          <p:nvPr/>
        </p:nvSpPr>
        <p:spPr>
          <a:xfrm>
            <a:off x="1981200" y="5518911"/>
            <a:ext cx="1203294" cy="570010"/>
          </a:xfrm>
          <a:prstGeom prst="rect">
            <a:avLst/>
          </a:prstGeom>
        </p:spPr>
        <p:txBody>
          <a:bodyPr lIns="0" tIns="0" rIns="0" bIns="0" rtlCol="0" anchor="t">
            <a:spAutoFit/>
          </a:bodyPr>
          <a:lstStyle/>
          <a:p>
            <a:pPr algn="ctr">
              <a:lnSpc>
                <a:spcPts val="4672"/>
              </a:lnSpc>
              <a:spcBef>
                <a:spcPct val="0"/>
              </a:spcBef>
            </a:pPr>
            <a:r>
              <a:rPr lang="en-US" sz="3337" dirty="0">
                <a:solidFill>
                  <a:srgbClr val="FFFFFF"/>
                </a:solidFill>
                <a:latin typeface="Open Sans Bold"/>
              </a:rPr>
              <a:t>03</a:t>
            </a:r>
          </a:p>
        </p:txBody>
      </p:sp>
      <p:sp>
        <p:nvSpPr>
          <p:cNvPr id="14" name="TextBox 8">
            <a:extLst>
              <a:ext uri="{FF2B5EF4-FFF2-40B4-BE49-F238E27FC236}">
                <a16:creationId xmlns:a16="http://schemas.microsoft.com/office/drawing/2014/main" id="{C46A95E0-A655-50F7-8269-D35FBF136EE3}"/>
              </a:ext>
            </a:extLst>
          </p:cNvPr>
          <p:cNvSpPr txBox="1"/>
          <p:nvPr/>
        </p:nvSpPr>
        <p:spPr>
          <a:xfrm>
            <a:off x="3508500" y="5645545"/>
            <a:ext cx="4873500" cy="375231"/>
          </a:xfrm>
          <a:prstGeom prst="rect">
            <a:avLst/>
          </a:prstGeom>
        </p:spPr>
        <p:txBody>
          <a:bodyPr lIns="0" tIns="0" rIns="0" bIns="0" rtlCol="0" anchor="t">
            <a:spAutoFit/>
          </a:bodyPr>
          <a:lstStyle/>
          <a:p>
            <a:pPr>
              <a:lnSpc>
                <a:spcPts val="2799"/>
              </a:lnSpc>
              <a:spcBef>
                <a:spcPct val="0"/>
              </a:spcBef>
            </a:pPr>
            <a:r>
              <a:rPr lang="en-US" sz="3000" dirty="0">
                <a:solidFill>
                  <a:srgbClr val="F66E1A"/>
                </a:solidFill>
                <a:latin typeface="Open Sans Bold"/>
              </a:rPr>
              <a:t>Modules</a:t>
            </a:r>
          </a:p>
        </p:txBody>
      </p:sp>
      <p:pic>
        <p:nvPicPr>
          <p:cNvPr id="18" name="Picture 13">
            <a:extLst>
              <a:ext uri="{FF2B5EF4-FFF2-40B4-BE49-F238E27FC236}">
                <a16:creationId xmlns:a16="http://schemas.microsoft.com/office/drawing/2014/main" id="{F17620E8-67CD-4686-63D9-42C069E18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54123" y="5235606"/>
            <a:ext cx="1203294" cy="1203294"/>
          </a:xfrm>
          <a:prstGeom prst="rect">
            <a:avLst/>
          </a:prstGeom>
        </p:spPr>
      </p:pic>
      <p:sp>
        <p:nvSpPr>
          <p:cNvPr id="22" name="TextBox 15">
            <a:extLst>
              <a:ext uri="{FF2B5EF4-FFF2-40B4-BE49-F238E27FC236}">
                <a16:creationId xmlns:a16="http://schemas.microsoft.com/office/drawing/2014/main" id="{41E35007-F42E-C004-27B8-AF15115DF423}"/>
              </a:ext>
            </a:extLst>
          </p:cNvPr>
          <p:cNvSpPr txBox="1"/>
          <p:nvPr/>
        </p:nvSpPr>
        <p:spPr>
          <a:xfrm>
            <a:off x="9854123" y="5518911"/>
            <a:ext cx="1203294" cy="570010"/>
          </a:xfrm>
          <a:prstGeom prst="rect">
            <a:avLst/>
          </a:prstGeom>
        </p:spPr>
        <p:txBody>
          <a:bodyPr lIns="0" tIns="0" rIns="0" bIns="0" rtlCol="0" anchor="t">
            <a:spAutoFit/>
          </a:bodyPr>
          <a:lstStyle/>
          <a:p>
            <a:pPr algn="ctr">
              <a:lnSpc>
                <a:spcPts val="4672"/>
              </a:lnSpc>
              <a:spcBef>
                <a:spcPct val="0"/>
              </a:spcBef>
            </a:pPr>
            <a:r>
              <a:rPr lang="en-US" sz="3337" dirty="0">
                <a:solidFill>
                  <a:srgbClr val="FFFFFF"/>
                </a:solidFill>
                <a:latin typeface="Open Sans Bold"/>
              </a:rPr>
              <a:t>04</a:t>
            </a:r>
          </a:p>
        </p:txBody>
      </p:sp>
      <p:sp>
        <p:nvSpPr>
          <p:cNvPr id="23" name="TextBox 16">
            <a:extLst>
              <a:ext uri="{FF2B5EF4-FFF2-40B4-BE49-F238E27FC236}">
                <a16:creationId xmlns:a16="http://schemas.microsoft.com/office/drawing/2014/main" id="{90C99D61-162B-F736-78A1-3ECA75C464C0}"/>
              </a:ext>
            </a:extLst>
          </p:cNvPr>
          <p:cNvSpPr txBox="1"/>
          <p:nvPr/>
        </p:nvSpPr>
        <p:spPr>
          <a:xfrm>
            <a:off x="11433300" y="5645545"/>
            <a:ext cx="4873500" cy="375231"/>
          </a:xfrm>
          <a:prstGeom prst="rect">
            <a:avLst/>
          </a:prstGeom>
        </p:spPr>
        <p:txBody>
          <a:bodyPr lIns="0" tIns="0" rIns="0" bIns="0" rtlCol="0" anchor="t">
            <a:spAutoFit/>
          </a:bodyPr>
          <a:lstStyle/>
          <a:p>
            <a:pPr>
              <a:lnSpc>
                <a:spcPts val="2799"/>
              </a:lnSpc>
              <a:spcBef>
                <a:spcPct val="0"/>
              </a:spcBef>
            </a:pPr>
            <a:r>
              <a:rPr lang="en-US" sz="3000" dirty="0">
                <a:solidFill>
                  <a:srgbClr val="F66E1A"/>
                </a:solidFill>
                <a:latin typeface="Open Sans Bold"/>
              </a:rPr>
              <a:t>Timeline Chart</a:t>
            </a:r>
          </a:p>
        </p:txBody>
      </p:sp>
      <p:pic>
        <p:nvPicPr>
          <p:cNvPr id="24" name="Picture 5">
            <a:extLst>
              <a:ext uri="{FF2B5EF4-FFF2-40B4-BE49-F238E27FC236}">
                <a16:creationId xmlns:a16="http://schemas.microsoft.com/office/drawing/2014/main" id="{10FF9E83-12AF-E23E-AB49-6A055ED470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81200" y="7064406"/>
            <a:ext cx="1203294" cy="1203294"/>
          </a:xfrm>
          <a:prstGeom prst="rect">
            <a:avLst/>
          </a:prstGeom>
        </p:spPr>
      </p:pic>
      <p:sp>
        <p:nvSpPr>
          <p:cNvPr id="25" name="TextBox 7">
            <a:extLst>
              <a:ext uri="{FF2B5EF4-FFF2-40B4-BE49-F238E27FC236}">
                <a16:creationId xmlns:a16="http://schemas.microsoft.com/office/drawing/2014/main" id="{FF069450-CDE8-E2EE-3BF6-3A3223B2299E}"/>
              </a:ext>
            </a:extLst>
          </p:cNvPr>
          <p:cNvSpPr txBox="1"/>
          <p:nvPr/>
        </p:nvSpPr>
        <p:spPr>
          <a:xfrm>
            <a:off x="1981200" y="7347711"/>
            <a:ext cx="1203294" cy="570010"/>
          </a:xfrm>
          <a:prstGeom prst="rect">
            <a:avLst/>
          </a:prstGeom>
        </p:spPr>
        <p:txBody>
          <a:bodyPr lIns="0" tIns="0" rIns="0" bIns="0" rtlCol="0" anchor="t">
            <a:spAutoFit/>
          </a:bodyPr>
          <a:lstStyle/>
          <a:p>
            <a:pPr algn="ctr">
              <a:lnSpc>
                <a:spcPts val="4672"/>
              </a:lnSpc>
              <a:spcBef>
                <a:spcPct val="0"/>
              </a:spcBef>
            </a:pPr>
            <a:r>
              <a:rPr lang="en-US" sz="3337" dirty="0">
                <a:solidFill>
                  <a:srgbClr val="FFFFFF"/>
                </a:solidFill>
                <a:latin typeface="Open Sans Bold"/>
              </a:rPr>
              <a:t>05</a:t>
            </a:r>
          </a:p>
        </p:txBody>
      </p:sp>
      <p:sp>
        <p:nvSpPr>
          <p:cNvPr id="26" name="TextBox 8">
            <a:extLst>
              <a:ext uri="{FF2B5EF4-FFF2-40B4-BE49-F238E27FC236}">
                <a16:creationId xmlns:a16="http://schemas.microsoft.com/office/drawing/2014/main" id="{A185779F-410C-AB40-FF69-D7770D7AE7AF}"/>
              </a:ext>
            </a:extLst>
          </p:cNvPr>
          <p:cNvSpPr txBox="1"/>
          <p:nvPr/>
        </p:nvSpPr>
        <p:spPr>
          <a:xfrm>
            <a:off x="3508500" y="7474345"/>
            <a:ext cx="4873500" cy="375231"/>
          </a:xfrm>
          <a:prstGeom prst="rect">
            <a:avLst/>
          </a:prstGeom>
        </p:spPr>
        <p:txBody>
          <a:bodyPr lIns="0" tIns="0" rIns="0" bIns="0" rtlCol="0" anchor="t">
            <a:spAutoFit/>
          </a:bodyPr>
          <a:lstStyle/>
          <a:p>
            <a:pPr>
              <a:lnSpc>
                <a:spcPts val="2799"/>
              </a:lnSpc>
              <a:spcBef>
                <a:spcPct val="0"/>
              </a:spcBef>
            </a:pPr>
            <a:r>
              <a:rPr lang="en-US" sz="3000" dirty="0">
                <a:solidFill>
                  <a:srgbClr val="F66E1A"/>
                </a:solidFill>
                <a:latin typeface="Open Sans Bold"/>
              </a:rPr>
              <a:t>Conclusion</a:t>
            </a:r>
          </a:p>
        </p:txBody>
      </p:sp>
      <p:pic>
        <p:nvPicPr>
          <p:cNvPr id="28" name="Picture 13">
            <a:extLst>
              <a:ext uri="{FF2B5EF4-FFF2-40B4-BE49-F238E27FC236}">
                <a16:creationId xmlns:a16="http://schemas.microsoft.com/office/drawing/2014/main" id="{B240C9F7-9CA1-6B17-4C35-78290EF485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54123" y="7064406"/>
            <a:ext cx="1203294" cy="1203294"/>
          </a:xfrm>
          <a:prstGeom prst="rect">
            <a:avLst/>
          </a:prstGeom>
        </p:spPr>
      </p:pic>
      <p:sp>
        <p:nvSpPr>
          <p:cNvPr id="29" name="TextBox 15">
            <a:extLst>
              <a:ext uri="{FF2B5EF4-FFF2-40B4-BE49-F238E27FC236}">
                <a16:creationId xmlns:a16="http://schemas.microsoft.com/office/drawing/2014/main" id="{4031E433-772B-DD47-F4BA-F804A1C5C346}"/>
              </a:ext>
            </a:extLst>
          </p:cNvPr>
          <p:cNvSpPr txBox="1"/>
          <p:nvPr/>
        </p:nvSpPr>
        <p:spPr>
          <a:xfrm>
            <a:off x="9854123" y="7347711"/>
            <a:ext cx="1203294" cy="570010"/>
          </a:xfrm>
          <a:prstGeom prst="rect">
            <a:avLst/>
          </a:prstGeom>
        </p:spPr>
        <p:txBody>
          <a:bodyPr lIns="0" tIns="0" rIns="0" bIns="0" rtlCol="0" anchor="t">
            <a:spAutoFit/>
          </a:bodyPr>
          <a:lstStyle/>
          <a:p>
            <a:pPr algn="ctr">
              <a:lnSpc>
                <a:spcPts val="4672"/>
              </a:lnSpc>
              <a:spcBef>
                <a:spcPct val="0"/>
              </a:spcBef>
            </a:pPr>
            <a:r>
              <a:rPr lang="en-US" sz="3337" dirty="0">
                <a:solidFill>
                  <a:srgbClr val="FFFFFF"/>
                </a:solidFill>
                <a:latin typeface="Open Sans Bold"/>
              </a:rPr>
              <a:t>06</a:t>
            </a:r>
          </a:p>
        </p:txBody>
      </p:sp>
      <p:sp>
        <p:nvSpPr>
          <p:cNvPr id="30" name="TextBox 16">
            <a:extLst>
              <a:ext uri="{FF2B5EF4-FFF2-40B4-BE49-F238E27FC236}">
                <a16:creationId xmlns:a16="http://schemas.microsoft.com/office/drawing/2014/main" id="{C746C52E-817E-B4D9-FC0C-A7AD3EBF99A4}"/>
              </a:ext>
            </a:extLst>
          </p:cNvPr>
          <p:cNvSpPr txBox="1"/>
          <p:nvPr/>
        </p:nvSpPr>
        <p:spPr>
          <a:xfrm>
            <a:off x="11433300" y="7474345"/>
            <a:ext cx="4873500" cy="375231"/>
          </a:xfrm>
          <a:prstGeom prst="rect">
            <a:avLst/>
          </a:prstGeom>
        </p:spPr>
        <p:txBody>
          <a:bodyPr lIns="0" tIns="0" rIns="0" bIns="0" rtlCol="0" anchor="t">
            <a:spAutoFit/>
          </a:bodyPr>
          <a:lstStyle/>
          <a:p>
            <a:pPr>
              <a:lnSpc>
                <a:spcPts val="2799"/>
              </a:lnSpc>
              <a:spcBef>
                <a:spcPct val="0"/>
              </a:spcBef>
            </a:pPr>
            <a:r>
              <a:rPr lang="en-US" sz="3000" dirty="0">
                <a:solidFill>
                  <a:srgbClr val="F66E1A"/>
                </a:solidFill>
                <a:latin typeface="Open Sans Bold"/>
              </a:rPr>
              <a:t>References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2448000" cy="206595"/>
          </a:xfrm>
          <a:prstGeom prst="rect">
            <a:avLst/>
          </a:prstGeom>
        </p:spPr>
        <p:txBody>
          <a:bodyPr wrap="square" lIns="0" tIns="0" rIns="0" bIns="0" rtlCol="0" anchor="t">
            <a:spAutoFit/>
          </a:bodyPr>
          <a:lstStyle/>
          <a:p>
            <a:pPr>
              <a:lnSpc>
                <a:spcPts val="1680"/>
              </a:lnSpc>
              <a:spcBef>
                <a:spcPct val="0"/>
              </a:spcBef>
            </a:pPr>
            <a:r>
              <a:rPr lang="en-US" sz="1200" dirty="0">
                <a:solidFill>
                  <a:srgbClr val="171616"/>
                </a:solidFill>
                <a:latin typeface="Poppins Bold"/>
              </a:rPr>
              <a:t>PROJECT SCOPE / BRIEF</a:t>
            </a:r>
          </a:p>
        </p:txBody>
      </p:sp>
      <p:grpSp>
        <p:nvGrpSpPr>
          <p:cNvPr id="5" name="Group 5"/>
          <p:cNvGrpSpPr>
            <a:grpSpLocks noChangeAspect="1"/>
          </p:cNvGrpSpPr>
          <p:nvPr/>
        </p:nvGrpSpPr>
        <p:grpSpPr>
          <a:xfrm>
            <a:off x="7699284" y="-808719"/>
            <a:ext cx="11359834" cy="5679917"/>
            <a:chOff x="0" y="0"/>
            <a:chExt cx="6662420" cy="3331210"/>
          </a:xfrm>
        </p:grpSpPr>
        <p:sp>
          <p:nvSpPr>
            <p:cNvPr id="6" name="Freeform 6"/>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6"/>
              <a:stretch>
                <a:fillRect l="-251" r="-251"/>
              </a:stretch>
            </a:blip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341302">
            <a:off x="-255496" y="2608697"/>
            <a:ext cx="16111252" cy="15356599"/>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240000" y="5058573"/>
            <a:ext cx="951933" cy="951933"/>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24600" y="876300"/>
            <a:ext cx="951933" cy="951933"/>
          </a:xfrm>
          <a:prstGeom prst="rect">
            <a:avLst/>
          </a:prstGeom>
        </p:spPr>
      </p:pic>
      <p:sp>
        <p:nvSpPr>
          <p:cNvPr id="10" name="TextBox 10"/>
          <p:cNvSpPr txBox="1"/>
          <p:nvPr/>
        </p:nvSpPr>
        <p:spPr>
          <a:xfrm>
            <a:off x="4320234" y="4152900"/>
            <a:ext cx="9647527" cy="859210"/>
          </a:xfrm>
          <a:prstGeom prst="rect">
            <a:avLst/>
          </a:prstGeom>
        </p:spPr>
        <p:txBody>
          <a:bodyPr lIns="0" tIns="0" rIns="0" bIns="0" rtlCol="0" anchor="t">
            <a:spAutoFit/>
          </a:bodyPr>
          <a:lstStyle/>
          <a:p>
            <a:pPr>
              <a:lnSpc>
                <a:spcPts val="6720"/>
              </a:lnSpc>
            </a:pPr>
            <a:r>
              <a:rPr lang="en-US" sz="5600" dirty="0">
                <a:solidFill>
                  <a:srgbClr val="FFFFFF"/>
                </a:solidFill>
                <a:latin typeface="Poppins Bold"/>
              </a:rPr>
              <a:t>Brief Idea of Project </a:t>
            </a:r>
          </a:p>
        </p:txBody>
      </p:sp>
      <p:sp>
        <p:nvSpPr>
          <p:cNvPr id="11" name="TextBox 11"/>
          <p:cNvSpPr txBox="1"/>
          <p:nvPr/>
        </p:nvSpPr>
        <p:spPr>
          <a:xfrm>
            <a:off x="2835071" y="5532869"/>
            <a:ext cx="13528520" cy="4516365"/>
          </a:xfrm>
          <a:prstGeom prst="rect">
            <a:avLst/>
          </a:prstGeom>
        </p:spPr>
        <p:txBody>
          <a:bodyPr wrap="square" lIns="0" tIns="0" rIns="0" bIns="0" rtlCol="0" anchor="t">
            <a:spAutoFit/>
          </a:bodyPr>
          <a:lstStyle/>
          <a:p>
            <a:pPr marL="342900" indent="-342900">
              <a:lnSpc>
                <a:spcPct val="150000"/>
              </a:lnSpc>
              <a:spcBef>
                <a:spcPct val="0"/>
              </a:spcBef>
              <a:buFont typeface="Wingdings" panose="05000000000000000000" pitchFamily="2" charset="2"/>
              <a:buChar char="Ø"/>
            </a:pPr>
            <a:r>
              <a:rPr lang="en-US" sz="2200" dirty="0">
                <a:solidFill>
                  <a:srgbClr val="FFFFFF"/>
                </a:solidFill>
                <a:latin typeface="Poppins" panose="00000500000000000000" pitchFamily="2" charset="0"/>
                <a:cs typeface="Poppins" panose="00000500000000000000" pitchFamily="2" charset="0"/>
              </a:rPr>
              <a:t>Quiz-Up is web base online examination system. </a:t>
            </a:r>
          </a:p>
          <a:p>
            <a:pPr marL="342900" indent="-342900">
              <a:lnSpc>
                <a:spcPct val="150000"/>
              </a:lnSpc>
              <a:spcBef>
                <a:spcPct val="0"/>
              </a:spcBef>
              <a:buFont typeface="Wingdings" panose="05000000000000000000" pitchFamily="2" charset="2"/>
              <a:buChar char="Ø"/>
            </a:pPr>
            <a:r>
              <a:rPr lang="en-US" sz="2200" dirty="0">
                <a:solidFill>
                  <a:srgbClr val="FFFFFF"/>
                </a:solidFill>
                <a:latin typeface="Poppins" panose="00000500000000000000" pitchFamily="2" charset="0"/>
                <a:cs typeface="Poppins" panose="00000500000000000000" pitchFamily="2" charset="0"/>
              </a:rPr>
              <a:t>It holds two main modules:</a:t>
            </a:r>
          </a:p>
          <a:p>
            <a:pPr marL="800100" lvl="1" indent="-342900">
              <a:lnSpc>
                <a:spcPct val="150000"/>
              </a:lnSpc>
              <a:spcBef>
                <a:spcPct val="0"/>
              </a:spcBef>
              <a:buFont typeface="Arial" panose="020B0604020202020204" pitchFamily="34" charset="0"/>
              <a:buChar char="•"/>
            </a:pPr>
            <a:r>
              <a:rPr lang="en-US" sz="2200" dirty="0">
                <a:solidFill>
                  <a:srgbClr val="FFFFFF"/>
                </a:solidFill>
                <a:latin typeface="Poppins" panose="00000500000000000000" pitchFamily="2" charset="0"/>
                <a:cs typeface="Poppins" panose="00000500000000000000" pitchFamily="2" charset="0"/>
              </a:rPr>
              <a:t>Admin dashboard</a:t>
            </a:r>
          </a:p>
          <a:p>
            <a:pPr marL="800100" lvl="1" indent="-342900">
              <a:lnSpc>
                <a:spcPct val="150000"/>
              </a:lnSpc>
              <a:spcBef>
                <a:spcPct val="0"/>
              </a:spcBef>
              <a:buFont typeface="Arial" panose="020B0604020202020204" pitchFamily="34" charset="0"/>
              <a:buChar char="•"/>
            </a:pPr>
            <a:r>
              <a:rPr lang="en-US" sz="2200" dirty="0">
                <a:solidFill>
                  <a:srgbClr val="FFFFFF"/>
                </a:solidFill>
                <a:latin typeface="Poppins" panose="00000500000000000000" pitchFamily="2" charset="0"/>
                <a:cs typeface="Poppins" panose="00000500000000000000" pitchFamily="2" charset="0"/>
              </a:rPr>
              <a:t>Student dashboard</a:t>
            </a:r>
          </a:p>
          <a:p>
            <a:pPr marL="342900" indent="-342900">
              <a:lnSpc>
                <a:spcPct val="150000"/>
              </a:lnSpc>
              <a:spcBef>
                <a:spcPct val="0"/>
              </a:spcBef>
              <a:buFont typeface="Wingdings" panose="05000000000000000000" pitchFamily="2" charset="2"/>
              <a:buChar char="Ø"/>
            </a:pPr>
            <a:r>
              <a:rPr lang="en-US" sz="2200" dirty="0">
                <a:solidFill>
                  <a:srgbClr val="FFFFFF"/>
                </a:solidFill>
                <a:latin typeface="Poppins" panose="00000500000000000000" pitchFamily="2" charset="0"/>
                <a:cs typeface="Poppins" panose="00000500000000000000" pitchFamily="2" charset="0"/>
              </a:rPr>
              <a:t>Functionalities:</a:t>
            </a:r>
          </a:p>
          <a:p>
            <a:pPr marL="800100" lvl="1" indent="-342900">
              <a:lnSpc>
                <a:spcPct val="150000"/>
              </a:lnSpc>
              <a:spcBef>
                <a:spcPct val="0"/>
              </a:spcBef>
              <a:buFont typeface="Arial" panose="020B0604020202020204" pitchFamily="34" charset="0"/>
              <a:buChar char="•"/>
            </a:pPr>
            <a:r>
              <a:rPr lang="en-US" sz="2200" dirty="0">
                <a:solidFill>
                  <a:srgbClr val="FFFFFF"/>
                </a:solidFill>
                <a:latin typeface="Poppins" panose="00000500000000000000" pitchFamily="2" charset="0"/>
                <a:cs typeface="Poppins" panose="00000500000000000000" pitchFamily="2" charset="0"/>
              </a:rPr>
              <a:t>Admin can set Questions and the marks for it.</a:t>
            </a:r>
          </a:p>
          <a:p>
            <a:pPr marL="800100" lvl="1" indent="-342900">
              <a:lnSpc>
                <a:spcPct val="150000"/>
              </a:lnSpc>
              <a:spcBef>
                <a:spcPct val="0"/>
              </a:spcBef>
              <a:buFont typeface="Arial" panose="020B0604020202020204" pitchFamily="34" charset="0"/>
              <a:buChar char="•"/>
            </a:pPr>
            <a:r>
              <a:rPr lang="en-US" sz="2200" dirty="0">
                <a:solidFill>
                  <a:srgbClr val="FFFFFF"/>
                </a:solidFill>
                <a:latin typeface="Poppins" panose="00000500000000000000" pitchFamily="2" charset="0"/>
                <a:cs typeface="Poppins" panose="00000500000000000000" pitchFamily="2" charset="0"/>
              </a:rPr>
              <a:t>Students can attempt for that particular quiz only once.</a:t>
            </a:r>
          </a:p>
          <a:p>
            <a:pPr marL="800100" lvl="1" indent="-342900">
              <a:lnSpc>
                <a:spcPct val="150000"/>
              </a:lnSpc>
              <a:spcBef>
                <a:spcPct val="0"/>
              </a:spcBef>
              <a:buFont typeface="Arial" panose="020B0604020202020204" pitchFamily="34" charset="0"/>
              <a:buChar char="•"/>
            </a:pPr>
            <a:r>
              <a:rPr lang="en-US" sz="2200" dirty="0">
                <a:solidFill>
                  <a:srgbClr val="FFFFFF"/>
                </a:solidFill>
                <a:latin typeface="Poppins" panose="00000500000000000000" pitchFamily="2" charset="0"/>
                <a:cs typeface="Poppins" panose="00000500000000000000" pitchFamily="2" charset="0"/>
              </a:rPr>
              <a:t>Students can check that particular quiz result and a solution.</a:t>
            </a:r>
          </a:p>
          <a:p>
            <a:pPr marL="800100" lvl="1" indent="-342900">
              <a:lnSpc>
                <a:spcPct val="150000"/>
              </a:lnSpc>
              <a:spcBef>
                <a:spcPct val="0"/>
              </a:spcBef>
              <a:buFont typeface="Arial" panose="020B0604020202020204" pitchFamily="34" charset="0"/>
              <a:buChar char="•"/>
            </a:pPr>
            <a:endParaRPr lang="en-US" sz="2200" dirty="0">
              <a:solidFill>
                <a:srgbClr val="FFFFFF"/>
              </a:solidFill>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2520000" cy="206595"/>
          </a:xfrm>
          <a:prstGeom prst="rect">
            <a:avLst/>
          </a:prstGeom>
        </p:spPr>
        <p:txBody>
          <a:bodyPr lIns="0" tIns="0" rIns="0" bIns="0" rtlCol="0" anchor="t">
            <a:spAutoFit/>
          </a:bodyPr>
          <a:lstStyle/>
          <a:p>
            <a:pPr>
              <a:lnSpc>
                <a:spcPts val="1680"/>
              </a:lnSpc>
              <a:spcBef>
                <a:spcPct val="0"/>
              </a:spcBef>
            </a:pPr>
            <a:r>
              <a:rPr lang="en-US" sz="1200" dirty="0">
                <a:solidFill>
                  <a:srgbClr val="171616"/>
                </a:solidFill>
                <a:latin typeface="Poppins Bold"/>
              </a:rPr>
              <a:t>TOOL AND TECHNOLOGY </a:t>
            </a:r>
          </a:p>
        </p:txBody>
      </p:sp>
      <p:grpSp>
        <p:nvGrpSpPr>
          <p:cNvPr id="5" name="Group 5"/>
          <p:cNvGrpSpPr>
            <a:grpSpLocks noChangeAspect="1"/>
          </p:cNvGrpSpPr>
          <p:nvPr/>
        </p:nvGrpSpPr>
        <p:grpSpPr>
          <a:xfrm>
            <a:off x="0" y="2398157"/>
            <a:ext cx="7983437" cy="7983437"/>
            <a:chOff x="0" y="0"/>
            <a:chExt cx="3282950" cy="3282950"/>
          </a:xfrm>
        </p:grpSpPr>
        <p:sp>
          <p:nvSpPr>
            <p:cNvPr id="6" name="Freeform 6"/>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6"/>
              <a:stretch>
                <a:fillRect l="-16786" r="-33306"/>
              </a:stretch>
            </a:blipFill>
          </p:spPr>
        </p:sp>
      </p:grpSp>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2964267" y="4658466"/>
            <a:ext cx="3465761" cy="5124305"/>
          </a:xfrm>
          <a:prstGeom prst="rect">
            <a:avLst/>
          </a:prstGeom>
        </p:spPr>
      </p:pic>
      <p:sp>
        <p:nvSpPr>
          <p:cNvPr id="11" name="TextBox 11"/>
          <p:cNvSpPr txBox="1"/>
          <p:nvPr/>
        </p:nvSpPr>
        <p:spPr>
          <a:xfrm>
            <a:off x="12424800" y="6389555"/>
            <a:ext cx="4644000" cy="1887312"/>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2100" dirty="0">
                <a:solidFill>
                  <a:srgbClr val="FFFFFF"/>
                </a:solidFill>
                <a:latin typeface="Open Sans"/>
              </a:rPr>
              <a:t>We are mainly goanna to use PHP framework Laravel and MySQL. </a:t>
            </a:r>
          </a:p>
          <a:p>
            <a:pPr marL="285750" indent="-285750">
              <a:lnSpc>
                <a:spcPct val="150000"/>
              </a:lnSpc>
              <a:spcBef>
                <a:spcPct val="0"/>
              </a:spcBef>
              <a:buFont typeface="Arial" panose="020B0604020202020204" pitchFamily="34" charset="0"/>
              <a:buChar char="•"/>
            </a:pPr>
            <a:r>
              <a:rPr lang="en-US" sz="2100" dirty="0">
                <a:solidFill>
                  <a:srgbClr val="FFFFFF"/>
                </a:solidFill>
                <a:latin typeface="Open Sans"/>
              </a:rPr>
              <a:t>Somewhere we are also going to use HTML and CSS.  </a:t>
            </a:r>
          </a:p>
        </p:txBody>
      </p:sp>
      <p:sp>
        <p:nvSpPr>
          <p:cNvPr id="12" name="TextBox 12"/>
          <p:cNvSpPr txBox="1"/>
          <p:nvPr/>
        </p:nvSpPr>
        <p:spPr>
          <a:xfrm>
            <a:off x="12424800" y="5857896"/>
            <a:ext cx="4644000" cy="369845"/>
          </a:xfrm>
          <a:prstGeom prst="rect">
            <a:avLst/>
          </a:prstGeom>
        </p:spPr>
        <p:txBody>
          <a:bodyPr lIns="0" tIns="0" rIns="0" bIns="0" rtlCol="0" anchor="t">
            <a:spAutoFit/>
          </a:bodyPr>
          <a:lstStyle/>
          <a:p>
            <a:pPr>
              <a:lnSpc>
                <a:spcPts val="2799"/>
              </a:lnSpc>
              <a:spcBef>
                <a:spcPct val="0"/>
              </a:spcBef>
            </a:pPr>
            <a:r>
              <a:rPr lang="en-US" sz="2800" dirty="0">
                <a:solidFill>
                  <a:srgbClr val="FFFFFF"/>
                </a:solidFill>
                <a:latin typeface="Poppins Bold"/>
              </a:rPr>
              <a:t>Technology </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96242" y="1827596"/>
            <a:ext cx="951933" cy="951933"/>
          </a:xfrm>
          <a:prstGeom prst="rect">
            <a:avLst/>
          </a:prstGeom>
        </p:spPr>
      </p:pic>
      <p:sp>
        <p:nvSpPr>
          <p:cNvPr id="14" name="TextBox 14"/>
          <p:cNvSpPr txBox="1"/>
          <p:nvPr/>
        </p:nvSpPr>
        <p:spPr>
          <a:xfrm>
            <a:off x="9159360" y="2808105"/>
            <a:ext cx="7884000" cy="859210"/>
          </a:xfrm>
          <a:prstGeom prst="rect">
            <a:avLst/>
          </a:prstGeom>
        </p:spPr>
        <p:txBody>
          <a:bodyPr lIns="0" tIns="0" rIns="0" bIns="0" rtlCol="0" anchor="t">
            <a:spAutoFit/>
          </a:bodyPr>
          <a:lstStyle/>
          <a:p>
            <a:pPr>
              <a:lnSpc>
                <a:spcPts val="6720"/>
              </a:lnSpc>
            </a:pPr>
            <a:r>
              <a:rPr lang="en-US" sz="5600" dirty="0">
                <a:solidFill>
                  <a:srgbClr val="171616"/>
                </a:solidFill>
                <a:latin typeface="Poppins Bold"/>
              </a:rPr>
              <a:t>Tool And Technology</a:t>
            </a:r>
          </a:p>
        </p:txBody>
      </p:sp>
      <p:pic>
        <p:nvPicPr>
          <p:cNvPr id="15" name="Picture 10">
            <a:extLst>
              <a:ext uri="{FF2B5EF4-FFF2-40B4-BE49-F238E27FC236}">
                <a16:creationId xmlns:a16="http://schemas.microsoft.com/office/drawing/2014/main" id="{3FE92752-FD01-C943-1EB5-3AAAB1C21E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7222024" y="4650411"/>
            <a:ext cx="3481868" cy="5124305"/>
          </a:xfrm>
          <a:prstGeom prst="rect">
            <a:avLst/>
          </a:prstGeom>
        </p:spPr>
      </p:pic>
      <p:sp>
        <p:nvSpPr>
          <p:cNvPr id="16" name="TextBox 11">
            <a:extLst>
              <a:ext uri="{FF2B5EF4-FFF2-40B4-BE49-F238E27FC236}">
                <a16:creationId xmlns:a16="http://schemas.microsoft.com/office/drawing/2014/main" id="{2AED3F02-CE4C-BC7B-79DC-9450CDE97006}"/>
              </a:ext>
            </a:extLst>
          </p:cNvPr>
          <p:cNvSpPr txBox="1"/>
          <p:nvPr/>
        </p:nvSpPr>
        <p:spPr>
          <a:xfrm>
            <a:off x="6710516" y="6373447"/>
            <a:ext cx="4490884" cy="1402563"/>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2100" dirty="0">
                <a:solidFill>
                  <a:srgbClr val="FFFFFF"/>
                </a:solidFill>
                <a:latin typeface="Open Sans"/>
              </a:rPr>
              <a:t>Visual Studio as a Code Editor.</a:t>
            </a:r>
          </a:p>
          <a:p>
            <a:pPr marL="285750" indent="-285750">
              <a:lnSpc>
                <a:spcPct val="150000"/>
              </a:lnSpc>
              <a:spcBef>
                <a:spcPct val="0"/>
              </a:spcBef>
              <a:buFont typeface="Arial" panose="020B0604020202020204" pitchFamily="34" charset="0"/>
              <a:buChar char="•"/>
            </a:pPr>
            <a:r>
              <a:rPr lang="en-US" sz="2100" dirty="0">
                <a:solidFill>
                  <a:srgbClr val="FFFFFF"/>
                </a:solidFill>
                <a:latin typeface="Open Sans"/>
              </a:rPr>
              <a:t>XAMPP to establish a server and to execute a program.</a:t>
            </a:r>
          </a:p>
        </p:txBody>
      </p:sp>
      <p:sp>
        <p:nvSpPr>
          <p:cNvPr id="17" name="TextBox 12">
            <a:extLst>
              <a:ext uri="{FF2B5EF4-FFF2-40B4-BE49-F238E27FC236}">
                <a16:creationId xmlns:a16="http://schemas.microsoft.com/office/drawing/2014/main" id="{7B198FA4-C069-FC96-557D-49E8B29A655A}"/>
              </a:ext>
            </a:extLst>
          </p:cNvPr>
          <p:cNvSpPr txBox="1"/>
          <p:nvPr/>
        </p:nvSpPr>
        <p:spPr>
          <a:xfrm>
            <a:off x="6690606" y="5841788"/>
            <a:ext cx="4644000" cy="369845"/>
          </a:xfrm>
          <a:prstGeom prst="rect">
            <a:avLst/>
          </a:prstGeom>
        </p:spPr>
        <p:txBody>
          <a:bodyPr wrap="square" lIns="0" tIns="0" rIns="0" bIns="0" rtlCol="0" anchor="t">
            <a:spAutoFit/>
          </a:bodyPr>
          <a:lstStyle/>
          <a:p>
            <a:pPr>
              <a:lnSpc>
                <a:spcPts val="2799"/>
              </a:lnSpc>
              <a:spcBef>
                <a:spcPct val="0"/>
              </a:spcBef>
            </a:pPr>
            <a:r>
              <a:rPr lang="en-US" sz="2800" dirty="0">
                <a:solidFill>
                  <a:srgbClr val="FFFFFF"/>
                </a:solidFill>
                <a:latin typeface="Poppins Bold"/>
              </a:rPr>
              <a:t>Tools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2600" y="3064094"/>
            <a:ext cx="8285287" cy="8285287"/>
          </a:xfrm>
          <a:prstGeom prst="rect">
            <a:avLst/>
          </a:prstGeom>
        </p:spPr>
      </p:pic>
      <p:sp>
        <p:nvSpPr>
          <p:cNvPr id="7" name="TextBox 7"/>
          <p:cNvSpPr txBox="1"/>
          <p:nvPr/>
        </p:nvSpPr>
        <p:spPr>
          <a:xfrm>
            <a:off x="1787372" y="1221782"/>
            <a:ext cx="2251227" cy="206595"/>
          </a:xfrm>
          <a:prstGeom prst="rect">
            <a:avLst/>
          </a:prstGeom>
        </p:spPr>
        <p:txBody>
          <a:bodyPr wrap="square" lIns="0" tIns="0" rIns="0" bIns="0" rtlCol="0" anchor="t">
            <a:spAutoFit/>
          </a:bodyPr>
          <a:lstStyle/>
          <a:p>
            <a:pPr>
              <a:lnSpc>
                <a:spcPts val="1680"/>
              </a:lnSpc>
              <a:spcBef>
                <a:spcPct val="0"/>
              </a:spcBef>
            </a:pPr>
            <a:r>
              <a:rPr lang="en-US" sz="1200" dirty="0">
                <a:solidFill>
                  <a:srgbClr val="171616"/>
                </a:solidFill>
                <a:latin typeface="Poppins Bold"/>
              </a:rPr>
              <a:t>MODULES</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64000" y="8728537"/>
            <a:ext cx="951933" cy="951933"/>
          </a:xfrm>
          <a:prstGeom prst="rect">
            <a:avLst/>
          </a:prstGeom>
        </p:spPr>
      </p:pic>
      <p:sp>
        <p:nvSpPr>
          <p:cNvPr id="9" name="TextBox 9"/>
          <p:cNvSpPr txBox="1"/>
          <p:nvPr/>
        </p:nvSpPr>
        <p:spPr>
          <a:xfrm>
            <a:off x="9601200" y="2204884"/>
            <a:ext cx="7825890" cy="859210"/>
          </a:xfrm>
          <a:prstGeom prst="rect">
            <a:avLst/>
          </a:prstGeom>
        </p:spPr>
        <p:txBody>
          <a:bodyPr wrap="square" lIns="0" tIns="0" rIns="0" bIns="0" rtlCol="0" anchor="t">
            <a:spAutoFit/>
          </a:bodyPr>
          <a:lstStyle/>
          <a:p>
            <a:pPr>
              <a:lnSpc>
                <a:spcPts val="6720"/>
              </a:lnSpc>
            </a:pPr>
            <a:r>
              <a:rPr lang="en-US" sz="5600" dirty="0">
                <a:solidFill>
                  <a:srgbClr val="171616"/>
                </a:solidFill>
                <a:latin typeface="Poppins Bold"/>
              </a:rPr>
              <a:t>Modules</a:t>
            </a:r>
          </a:p>
        </p:txBody>
      </p:sp>
      <p:sp>
        <p:nvSpPr>
          <p:cNvPr id="10" name="TextBox 10"/>
          <p:cNvSpPr txBox="1"/>
          <p:nvPr/>
        </p:nvSpPr>
        <p:spPr>
          <a:xfrm>
            <a:off x="9601200" y="3467100"/>
            <a:ext cx="6496040" cy="4744889"/>
          </a:xfrm>
          <a:prstGeom prst="rect">
            <a:avLst/>
          </a:prstGeom>
        </p:spPr>
        <p:txBody>
          <a:bodyPr lIns="0" tIns="0" rIns="0" bIns="0" rtlCol="0" anchor="t">
            <a:spAutoFit/>
          </a:bodyPr>
          <a:lstStyle/>
          <a:p>
            <a:pPr>
              <a:lnSpc>
                <a:spcPts val="2239"/>
              </a:lnSpc>
              <a:spcBef>
                <a:spcPct val="0"/>
              </a:spcBef>
            </a:pPr>
            <a:endParaRPr lang="en-US" sz="2000" b="1" dirty="0">
              <a:solidFill>
                <a:srgbClr val="171616"/>
              </a:solidFill>
              <a:latin typeface="Poppins" panose="00000500000000000000" pitchFamily="2" charset="0"/>
              <a:cs typeface="Poppins" panose="00000500000000000000" pitchFamily="2" charset="0"/>
            </a:endParaRPr>
          </a:p>
          <a:p>
            <a:pPr marL="285750" indent="-285750">
              <a:lnSpc>
                <a:spcPct val="150000"/>
              </a:lnSpc>
              <a:spcBef>
                <a:spcPct val="0"/>
              </a:spcBef>
              <a:buFont typeface="Wingdings" panose="05000000000000000000" pitchFamily="2" charset="2"/>
              <a:buChar char="Ø"/>
            </a:pPr>
            <a:r>
              <a:rPr lang="en-US" sz="2000" b="1" dirty="0">
                <a:solidFill>
                  <a:srgbClr val="171616"/>
                </a:solidFill>
                <a:latin typeface="Poppins" panose="00000500000000000000" pitchFamily="2" charset="0"/>
                <a:cs typeface="Poppins" panose="00000500000000000000" pitchFamily="2" charset="0"/>
              </a:rPr>
              <a:t>Authentication:</a:t>
            </a:r>
          </a:p>
          <a:p>
            <a:pPr marL="742950" lvl="1" indent="-285750">
              <a:lnSpc>
                <a:spcPct val="150000"/>
              </a:lnSpc>
              <a:spcBef>
                <a:spcPct val="0"/>
              </a:spcBef>
              <a:buFont typeface="Arial" panose="020B0604020202020204" pitchFamily="34" charset="0"/>
              <a:buChar char="•"/>
            </a:pPr>
            <a:r>
              <a:rPr lang="en-US" sz="2000" dirty="0">
                <a:solidFill>
                  <a:srgbClr val="171616"/>
                </a:solidFill>
                <a:latin typeface="Poppins" panose="00000500000000000000" pitchFamily="2" charset="0"/>
                <a:cs typeface="Poppins" panose="00000500000000000000" pitchFamily="2" charset="0"/>
              </a:rPr>
              <a:t>Registration Page</a:t>
            </a:r>
          </a:p>
          <a:p>
            <a:pPr marL="742950" lvl="1" indent="-285750">
              <a:lnSpc>
                <a:spcPts val="2239"/>
              </a:lnSpc>
              <a:spcBef>
                <a:spcPct val="0"/>
              </a:spcBef>
              <a:buFont typeface="Arial" panose="020B0604020202020204" pitchFamily="34" charset="0"/>
              <a:buChar char="•"/>
            </a:pPr>
            <a:r>
              <a:rPr lang="en-US" sz="2000" dirty="0">
                <a:solidFill>
                  <a:srgbClr val="171616"/>
                </a:solidFill>
                <a:latin typeface="Poppins" panose="00000500000000000000" pitchFamily="2" charset="0"/>
                <a:cs typeface="Poppins" panose="00000500000000000000" pitchFamily="2" charset="0"/>
              </a:rPr>
              <a:t>Login Page</a:t>
            </a:r>
          </a:p>
          <a:p>
            <a:pPr marL="742950" lvl="1" indent="-285750">
              <a:lnSpc>
                <a:spcPts val="2239"/>
              </a:lnSpc>
              <a:spcBef>
                <a:spcPct val="0"/>
              </a:spcBef>
              <a:buFont typeface="Arial" panose="020B0604020202020204" pitchFamily="34" charset="0"/>
              <a:buChar char="•"/>
            </a:pPr>
            <a:r>
              <a:rPr lang="en-US" sz="2000" dirty="0">
                <a:solidFill>
                  <a:srgbClr val="171616"/>
                </a:solidFill>
                <a:latin typeface="Poppins" panose="00000500000000000000" pitchFamily="2" charset="0"/>
                <a:cs typeface="Poppins" panose="00000500000000000000" pitchFamily="2" charset="0"/>
              </a:rPr>
              <a:t>Forgot Password with Email validation</a:t>
            </a:r>
          </a:p>
          <a:p>
            <a:pPr marL="742950" lvl="1" indent="-285750">
              <a:lnSpc>
                <a:spcPts val="2239"/>
              </a:lnSpc>
              <a:spcBef>
                <a:spcPct val="0"/>
              </a:spcBef>
              <a:buFont typeface="Arial" panose="020B0604020202020204" pitchFamily="34" charset="0"/>
              <a:buChar char="•"/>
            </a:pPr>
            <a:r>
              <a:rPr lang="en-US" sz="2000" dirty="0">
                <a:solidFill>
                  <a:srgbClr val="171616"/>
                </a:solidFill>
                <a:latin typeface="Poppins" panose="00000500000000000000" pitchFamily="2" charset="0"/>
                <a:cs typeface="Poppins" panose="00000500000000000000" pitchFamily="2" charset="0"/>
              </a:rPr>
              <a:t>Logout</a:t>
            </a:r>
          </a:p>
          <a:p>
            <a:pPr marL="742950" lvl="1" indent="-285750">
              <a:lnSpc>
                <a:spcPts val="2239"/>
              </a:lnSpc>
              <a:spcBef>
                <a:spcPct val="0"/>
              </a:spcBef>
              <a:buFont typeface="Arial" panose="020B0604020202020204" pitchFamily="34" charset="0"/>
              <a:buChar char="•"/>
            </a:pPr>
            <a:endParaRPr lang="en-US" sz="2000" b="1" dirty="0">
              <a:solidFill>
                <a:srgbClr val="171616"/>
              </a:solidFill>
              <a:latin typeface="Poppins" panose="00000500000000000000" pitchFamily="2" charset="0"/>
              <a:cs typeface="Poppins" panose="00000500000000000000" pitchFamily="2" charset="0"/>
            </a:endParaRPr>
          </a:p>
          <a:p>
            <a:pPr marL="285750" marR="0" lvl="0" indent="-285750" algn="l" defTabSz="914400" rtl="0" eaLnBrk="1" fontAlgn="auto" latinLnBrk="0" hangingPunct="1">
              <a:lnSpc>
                <a:spcPct val="150000"/>
              </a:lnSpc>
              <a:spcBef>
                <a:spcPct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171616"/>
                </a:solidFill>
                <a:effectLst/>
                <a:uLnTx/>
                <a:uFillTx/>
                <a:latin typeface="Poppins" panose="00000500000000000000" pitchFamily="2" charset="0"/>
                <a:cs typeface="Poppins" panose="00000500000000000000" pitchFamily="2" charset="0"/>
              </a:rPr>
              <a:t>Admin Dashboard</a:t>
            </a:r>
          </a:p>
          <a:p>
            <a:pPr marL="742950" lvl="1" indent="-285750">
              <a:lnSpc>
                <a:spcPct val="150000"/>
              </a:lnSpc>
              <a:spcBef>
                <a:spcPct val="0"/>
              </a:spcBef>
              <a:buFont typeface="Arial" panose="020B0604020202020204" pitchFamily="34" charset="0"/>
              <a:buChar char="•"/>
              <a:defRPr/>
            </a:pPr>
            <a:r>
              <a:rPr lang="en-US" sz="2000" dirty="0">
                <a:solidFill>
                  <a:srgbClr val="171616"/>
                </a:solidFill>
                <a:latin typeface="Poppins" panose="00000500000000000000" pitchFamily="2" charset="0"/>
                <a:cs typeface="Poppins" panose="00000500000000000000" pitchFamily="2" charset="0"/>
              </a:rPr>
              <a:t>Add Subject</a:t>
            </a:r>
          </a:p>
          <a:p>
            <a:pPr marL="742950" lvl="1" indent="-285750">
              <a:lnSpc>
                <a:spcPts val="2239"/>
              </a:lnSpc>
              <a:spcBef>
                <a:spcPct val="0"/>
              </a:spcBef>
              <a:buFont typeface="Arial" panose="020B0604020202020204" pitchFamily="34" charset="0"/>
              <a:buChar char="•"/>
              <a:defRPr/>
            </a:pPr>
            <a:endParaRPr lang="en-US" sz="2000" b="1" dirty="0">
              <a:solidFill>
                <a:srgbClr val="171616"/>
              </a:solidFill>
              <a:latin typeface="Poppins" panose="00000500000000000000" pitchFamily="2" charset="0"/>
              <a:cs typeface="Poppins" panose="00000500000000000000" pitchFamily="2" charset="0"/>
            </a:endParaRPr>
          </a:p>
          <a:p>
            <a:pPr marL="285750" indent="-285750">
              <a:lnSpc>
                <a:spcPct val="150000"/>
              </a:lnSpc>
              <a:spcBef>
                <a:spcPct val="0"/>
              </a:spcBef>
              <a:buFont typeface="Wingdings" panose="05000000000000000000" pitchFamily="2" charset="2"/>
              <a:buChar char="Ø"/>
            </a:pPr>
            <a:r>
              <a:rPr lang="en-US" sz="2000" b="1" dirty="0">
                <a:solidFill>
                  <a:srgbClr val="171616"/>
                </a:solidFill>
                <a:latin typeface="Poppins" panose="00000500000000000000" pitchFamily="2" charset="0"/>
                <a:cs typeface="Poppins" panose="00000500000000000000" pitchFamily="2" charset="0"/>
              </a:rPr>
              <a:t>Student Dashboard</a:t>
            </a:r>
          </a:p>
          <a:p>
            <a:pPr marL="742950" lvl="1" indent="-285750">
              <a:lnSpc>
                <a:spcPct val="150000"/>
              </a:lnSpc>
              <a:spcBef>
                <a:spcPct val="0"/>
              </a:spcBef>
              <a:buFont typeface="Arial" panose="020B0604020202020204" pitchFamily="34" charset="0"/>
              <a:buChar char="•"/>
            </a:pPr>
            <a:r>
              <a:rPr lang="en-US" sz="2000" dirty="0">
                <a:solidFill>
                  <a:srgbClr val="171616"/>
                </a:solidFill>
                <a:latin typeface="Poppins" panose="00000500000000000000" pitchFamily="2" charset="0"/>
                <a:cs typeface="Poppins" panose="00000500000000000000" pitchFamily="2" charset="0"/>
              </a:rPr>
              <a:t>Attempt Quiz</a:t>
            </a:r>
          </a:p>
          <a:p>
            <a:pPr>
              <a:lnSpc>
                <a:spcPts val="2239"/>
              </a:lnSpc>
              <a:spcBef>
                <a:spcPct val="0"/>
              </a:spcBef>
            </a:pPr>
            <a:endParaRPr lang="en-US" sz="2000" b="1" dirty="0">
              <a:solidFill>
                <a:srgbClr val="171616"/>
              </a:solidFill>
              <a:latin typeface="Poppins" panose="00000500000000000000" pitchFamily="2" charset="0"/>
              <a:cs typeface="Poppins" panose="00000500000000000000" pitchFamily="2" charset="0"/>
            </a:endParaRPr>
          </a:p>
        </p:txBody>
      </p:sp>
      <p:grpSp>
        <p:nvGrpSpPr>
          <p:cNvPr id="15" name="Group 5">
            <a:extLst>
              <a:ext uri="{FF2B5EF4-FFF2-40B4-BE49-F238E27FC236}">
                <a16:creationId xmlns:a16="http://schemas.microsoft.com/office/drawing/2014/main" id="{F58FA1AA-B784-FD5C-58D7-8D200B392FD2}"/>
              </a:ext>
            </a:extLst>
          </p:cNvPr>
          <p:cNvGrpSpPr>
            <a:grpSpLocks noChangeAspect="1"/>
          </p:cNvGrpSpPr>
          <p:nvPr/>
        </p:nvGrpSpPr>
        <p:grpSpPr>
          <a:xfrm>
            <a:off x="1787373" y="1992928"/>
            <a:ext cx="6729803" cy="6729776"/>
            <a:chOff x="0" y="0"/>
            <a:chExt cx="6350000" cy="6349975"/>
          </a:xfrm>
        </p:grpSpPr>
        <p:sp>
          <p:nvSpPr>
            <p:cNvPr id="16" name="Freeform 6">
              <a:extLst>
                <a:ext uri="{FF2B5EF4-FFF2-40B4-BE49-F238E27FC236}">
                  <a16:creationId xmlns:a16="http://schemas.microsoft.com/office/drawing/2014/main" id="{6AB0A40B-A54E-9C5C-EB1B-A1A47467D61E}"/>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r="-25046"/>
              </a:stretch>
            </a:blipFill>
          </p:spPr>
        </p:sp>
      </p:grpSp>
      <p:pic>
        <p:nvPicPr>
          <p:cNvPr id="12" name="Picture 8">
            <a:extLst>
              <a:ext uri="{FF2B5EF4-FFF2-40B4-BE49-F238E27FC236}">
                <a16:creationId xmlns:a16="http://schemas.microsoft.com/office/drawing/2014/main" id="{34F022FA-9AA1-D4A7-A804-70DE0FE4C6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595688" flipH="1" flipV="1">
            <a:off x="5755682" y="1564592"/>
            <a:ext cx="1210621" cy="121062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a:extLst>
              <a:ext uri="{FF2B5EF4-FFF2-40B4-BE49-F238E27FC236}">
                <a16:creationId xmlns:a16="http://schemas.microsoft.com/office/drawing/2014/main" id="{9F0C765C-1D9E-0DB3-41C9-CD85D7C231E5}"/>
              </a:ext>
            </a:extLst>
          </p:cNvPr>
          <p:cNvPicPr>
            <a:picLocks noChangeAspect="1"/>
          </p:cNvPicPr>
          <p:nvPr/>
        </p:nvPicPr>
        <p:blipFill>
          <a:blip r:embed="rId2" cstate="print">
            <a:lum brigh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88164" y="-19960"/>
            <a:ext cx="10287000" cy="10287000"/>
          </a:xfrm>
          <a:prstGeom prst="rect">
            <a:avLst/>
          </a:prstGeom>
          <a:effectLst>
            <a:glow>
              <a:schemeClr val="accent1"/>
            </a:glow>
            <a:softEdge rad="571500"/>
          </a:effectLst>
        </p:spPr>
      </p:pic>
      <p:pic>
        <p:nvPicPr>
          <p:cNvPr id="83" name="Picture 10">
            <a:extLst>
              <a:ext uri="{FF2B5EF4-FFF2-40B4-BE49-F238E27FC236}">
                <a16:creationId xmlns:a16="http://schemas.microsoft.com/office/drawing/2014/main" id="{85D64CBC-9FBF-C07F-778B-793FEEC139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200000">
            <a:off x="6983893" y="4952874"/>
            <a:ext cx="510215" cy="2286002"/>
          </a:xfrm>
          <a:prstGeom prst="roundRect">
            <a:avLst/>
          </a:prstGeom>
        </p:spPr>
      </p:pic>
      <p:graphicFrame>
        <p:nvGraphicFramePr>
          <p:cNvPr id="91" name="Table 81">
            <a:extLst>
              <a:ext uri="{FF2B5EF4-FFF2-40B4-BE49-F238E27FC236}">
                <a16:creationId xmlns:a16="http://schemas.microsoft.com/office/drawing/2014/main" id="{559BEDDB-8A13-68B3-18DB-C7318C066F2D}"/>
              </a:ext>
            </a:extLst>
          </p:cNvPr>
          <p:cNvGraphicFramePr>
            <a:graphicFrameLocks noGrp="1"/>
          </p:cNvGraphicFramePr>
          <p:nvPr/>
        </p:nvGraphicFramePr>
        <p:xfrm>
          <a:off x="1371600" y="3771900"/>
          <a:ext cx="15163800" cy="4998280"/>
        </p:xfrm>
        <a:graphic>
          <a:graphicData uri="http://schemas.openxmlformats.org/drawingml/2006/table">
            <a:tbl>
              <a:tblPr firstRow="1" bandRow="1">
                <a:tableStyleId>{E8B1032C-EA38-4F05-BA0D-38AFFFC7BED3}</a:tableStyleId>
              </a:tblPr>
              <a:tblGrid>
                <a:gridCol w="3790950">
                  <a:extLst>
                    <a:ext uri="{9D8B030D-6E8A-4147-A177-3AD203B41FA5}">
                      <a16:colId xmlns:a16="http://schemas.microsoft.com/office/drawing/2014/main" val="71432243"/>
                    </a:ext>
                  </a:extLst>
                </a:gridCol>
                <a:gridCol w="3790950">
                  <a:extLst>
                    <a:ext uri="{9D8B030D-6E8A-4147-A177-3AD203B41FA5}">
                      <a16:colId xmlns:a16="http://schemas.microsoft.com/office/drawing/2014/main" val="2665421350"/>
                    </a:ext>
                  </a:extLst>
                </a:gridCol>
                <a:gridCol w="3790950">
                  <a:extLst>
                    <a:ext uri="{9D8B030D-6E8A-4147-A177-3AD203B41FA5}">
                      <a16:colId xmlns:a16="http://schemas.microsoft.com/office/drawing/2014/main" val="2804973461"/>
                    </a:ext>
                  </a:extLst>
                </a:gridCol>
                <a:gridCol w="3790950">
                  <a:extLst>
                    <a:ext uri="{9D8B030D-6E8A-4147-A177-3AD203B41FA5}">
                      <a16:colId xmlns:a16="http://schemas.microsoft.com/office/drawing/2014/main" val="3311113621"/>
                    </a:ext>
                  </a:extLst>
                </a:gridCol>
              </a:tblGrid>
              <a:tr h="1218280">
                <a:tc>
                  <a:txBody>
                    <a:bodyPr/>
                    <a:lstStyle/>
                    <a:p>
                      <a:pPr algn="ctr"/>
                      <a:endParaRPr lang="en-IN" dirty="0">
                        <a:latin typeface="Poppins "/>
                        <a:cs typeface="Poppins" panose="00000500000000000000" pitchFamily="2" charset="0"/>
                      </a:endParaRPr>
                    </a:p>
                  </a:txBody>
                  <a:tcPr anchor="ctr"/>
                </a:tc>
                <a:tc>
                  <a:txBody>
                    <a:bodyPr/>
                    <a:lstStyle/>
                    <a:p>
                      <a:pPr algn="ctr"/>
                      <a:r>
                        <a:rPr lang="en-US" sz="2400" b="0" dirty="0">
                          <a:latin typeface="Poppins "/>
                        </a:rPr>
                        <a:t>January </a:t>
                      </a:r>
                      <a:endParaRPr lang="en-IN" sz="2400" b="0" dirty="0">
                        <a:latin typeface="Poppins "/>
                        <a:cs typeface="Poppins" panose="00000500000000000000" pitchFamily="2" charset="0"/>
                      </a:endParaRPr>
                    </a:p>
                  </a:txBody>
                  <a:tcPr anchor="ctr"/>
                </a:tc>
                <a:tc>
                  <a:txBody>
                    <a:bodyPr/>
                    <a:lstStyle/>
                    <a:p>
                      <a:pPr algn="ctr"/>
                      <a:r>
                        <a:rPr lang="en-US" sz="2400" b="0" dirty="0">
                          <a:latin typeface="Poppins "/>
                        </a:rPr>
                        <a:t>February </a:t>
                      </a:r>
                      <a:endParaRPr lang="en-IN" sz="2400" b="0" dirty="0">
                        <a:latin typeface="Poppins "/>
                        <a:cs typeface="Poppins" panose="00000500000000000000" pitchFamily="2" charset="0"/>
                      </a:endParaRPr>
                    </a:p>
                  </a:txBody>
                  <a:tcPr anchor="ctr"/>
                </a:tc>
                <a:tc>
                  <a:txBody>
                    <a:bodyPr/>
                    <a:lstStyle/>
                    <a:p>
                      <a:pPr algn="ctr"/>
                      <a:r>
                        <a:rPr lang="en-US" sz="2400" b="0" dirty="0">
                          <a:latin typeface="Poppins "/>
                        </a:rPr>
                        <a:t>March</a:t>
                      </a:r>
                      <a:endParaRPr lang="en-IN" sz="2400" b="0" dirty="0">
                        <a:latin typeface="Poppins "/>
                        <a:cs typeface="Poppins" panose="00000500000000000000" pitchFamily="2" charset="0"/>
                      </a:endParaRPr>
                    </a:p>
                  </a:txBody>
                  <a:tcPr anchor="ctr"/>
                </a:tc>
                <a:extLst>
                  <a:ext uri="{0D108BD9-81ED-4DB2-BD59-A6C34878D82A}">
                    <a16:rowId xmlns:a16="http://schemas.microsoft.com/office/drawing/2014/main" val="894228010"/>
                  </a:ext>
                </a:extLst>
              </a:tr>
              <a:tr h="756000">
                <a:tc>
                  <a:txBody>
                    <a:bodyPr/>
                    <a:lstStyle/>
                    <a:p>
                      <a:pPr algn="ctr"/>
                      <a:r>
                        <a:rPr lang="en-US" dirty="0">
                          <a:latin typeface="Poppins "/>
                        </a:rPr>
                        <a:t>Requirement Gathering </a:t>
                      </a:r>
                      <a:endParaRPr lang="en-IN" dirty="0">
                        <a:latin typeface="Poppins "/>
                        <a:cs typeface="Poppins" panose="00000500000000000000" pitchFamily="2" charset="0"/>
                      </a:endParaRPr>
                    </a:p>
                  </a:txBody>
                  <a:tcPr anchor="ctr"/>
                </a:tc>
                <a:tc>
                  <a:txBody>
                    <a:bodyPr/>
                    <a:lstStyle/>
                    <a:p>
                      <a:pPr algn="l"/>
                      <a:r>
                        <a:rPr lang="en-US" dirty="0">
                          <a:latin typeface="Poppins "/>
                          <a:cs typeface="Poppins" panose="00000500000000000000" pitchFamily="2" charset="0"/>
                        </a:rPr>
                        <a:t>                          </a:t>
                      </a:r>
                      <a:endParaRPr lang="en-IN"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extLst>
                  <a:ext uri="{0D108BD9-81ED-4DB2-BD59-A6C34878D82A}">
                    <a16:rowId xmlns:a16="http://schemas.microsoft.com/office/drawing/2014/main" val="3781315147"/>
                  </a:ext>
                </a:extLst>
              </a:tr>
              <a:tr h="756000">
                <a:tc>
                  <a:txBody>
                    <a:bodyPr/>
                    <a:lstStyle/>
                    <a:p>
                      <a:pPr algn="ctr"/>
                      <a:r>
                        <a:rPr lang="en-US" dirty="0">
                          <a:latin typeface="Poppins "/>
                        </a:rPr>
                        <a:t>Planning and Strategy </a:t>
                      </a:r>
                      <a:endParaRPr lang="en-IN" dirty="0">
                        <a:latin typeface="Poppins "/>
                        <a:cs typeface="Poppins" panose="00000500000000000000" pitchFamily="2" charset="0"/>
                      </a:endParaRPr>
                    </a:p>
                  </a:txBody>
                  <a:tcPr anchor="ctr"/>
                </a:tc>
                <a:tc>
                  <a:txBody>
                    <a:bodyPr/>
                    <a:lstStyle/>
                    <a:p>
                      <a:pPr algn="r"/>
                      <a:endParaRPr lang="en-IN" dirty="0">
                        <a:latin typeface="Poppins "/>
                        <a:cs typeface="Poppins" panose="00000500000000000000" pitchFamily="2" charset="0"/>
                      </a:endParaRPr>
                    </a:p>
                  </a:txBody>
                  <a:tcPr anchor="ctr"/>
                </a:tc>
                <a:tc>
                  <a:txBody>
                    <a:bodyPr/>
                    <a:lstStyle/>
                    <a:p>
                      <a:pPr algn="l"/>
                      <a:r>
                        <a:rPr lang="en-US" dirty="0">
                          <a:latin typeface="Poppins "/>
                          <a:cs typeface="Poppins" panose="00000500000000000000" pitchFamily="2" charset="0"/>
                        </a:rPr>
                        <a:t> </a:t>
                      </a:r>
                      <a:endParaRPr lang="en-IN"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extLst>
                  <a:ext uri="{0D108BD9-81ED-4DB2-BD59-A6C34878D82A}">
                    <a16:rowId xmlns:a16="http://schemas.microsoft.com/office/drawing/2014/main" val="3142031264"/>
                  </a:ext>
                </a:extLst>
              </a:tr>
              <a:tr h="756000">
                <a:tc>
                  <a:txBody>
                    <a:bodyPr/>
                    <a:lstStyle/>
                    <a:p>
                      <a:pPr algn="ctr"/>
                      <a:r>
                        <a:rPr lang="en-US" dirty="0">
                          <a:latin typeface="Poppins "/>
                        </a:rPr>
                        <a:t>Design Phase</a:t>
                      </a:r>
                      <a:endParaRPr lang="en-US"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extLst>
                  <a:ext uri="{0D108BD9-81ED-4DB2-BD59-A6C34878D82A}">
                    <a16:rowId xmlns:a16="http://schemas.microsoft.com/office/drawing/2014/main" val="3006013836"/>
                  </a:ext>
                </a:extLst>
              </a:tr>
              <a:tr h="756000">
                <a:tc>
                  <a:txBody>
                    <a:bodyPr/>
                    <a:lstStyle/>
                    <a:p>
                      <a:pPr algn="ctr"/>
                      <a:r>
                        <a:rPr lang="en-US" dirty="0">
                          <a:latin typeface="Poppins "/>
                        </a:rPr>
                        <a:t>Coding Phase</a:t>
                      </a:r>
                      <a:endParaRPr lang="en-IN"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extLst>
                  <a:ext uri="{0D108BD9-81ED-4DB2-BD59-A6C34878D82A}">
                    <a16:rowId xmlns:a16="http://schemas.microsoft.com/office/drawing/2014/main" val="3256958635"/>
                  </a:ext>
                </a:extLst>
              </a:tr>
              <a:tr h="756000">
                <a:tc>
                  <a:txBody>
                    <a:bodyPr/>
                    <a:lstStyle/>
                    <a:p>
                      <a:pPr algn="ctr"/>
                      <a:r>
                        <a:rPr lang="en-US" dirty="0">
                          <a:latin typeface="Poppins "/>
                        </a:rPr>
                        <a:t>Testing and Deployment Phase</a:t>
                      </a:r>
                      <a:endParaRPr lang="en-IN"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tc>
                  <a:txBody>
                    <a:bodyPr/>
                    <a:lstStyle/>
                    <a:p>
                      <a:pPr algn="ctr"/>
                      <a:endParaRPr lang="en-IN" dirty="0">
                        <a:latin typeface="Poppins "/>
                        <a:cs typeface="Poppins" panose="00000500000000000000" pitchFamily="2" charset="0"/>
                      </a:endParaRPr>
                    </a:p>
                  </a:txBody>
                  <a:tcPr anchor="ctr"/>
                </a:tc>
                <a:extLst>
                  <a:ext uri="{0D108BD9-81ED-4DB2-BD59-A6C34878D82A}">
                    <a16:rowId xmlns:a16="http://schemas.microsoft.com/office/drawing/2014/main" val="87855099"/>
                  </a:ext>
                </a:extLst>
              </a:tr>
            </a:tbl>
          </a:graphicData>
        </a:graphic>
      </p:graphicFrame>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5735" y="1178928"/>
            <a:ext cx="192115" cy="245728"/>
          </a:xfrm>
          <a:prstGeom prst="rect">
            <a:avLst/>
          </a:prstGeom>
        </p:spPr>
      </p:pic>
      <p:sp>
        <p:nvSpPr>
          <p:cNvPr id="7" name="TextBox 7"/>
          <p:cNvSpPr txBox="1"/>
          <p:nvPr/>
        </p:nvSpPr>
        <p:spPr>
          <a:xfrm>
            <a:off x="1787372" y="1221782"/>
            <a:ext cx="2251227" cy="206595"/>
          </a:xfrm>
          <a:prstGeom prst="rect">
            <a:avLst/>
          </a:prstGeom>
        </p:spPr>
        <p:txBody>
          <a:bodyPr wrap="square" lIns="0" tIns="0" rIns="0" bIns="0" rtlCol="0" anchor="t">
            <a:spAutoFit/>
          </a:bodyPr>
          <a:lstStyle/>
          <a:p>
            <a:pPr>
              <a:lnSpc>
                <a:spcPts val="1680"/>
              </a:lnSpc>
              <a:spcBef>
                <a:spcPct val="0"/>
              </a:spcBef>
            </a:pPr>
            <a:r>
              <a:rPr lang="en-US" sz="1200" dirty="0">
                <a:solidFill>
                  <a:srgbClr val="171616"/>
                </a:solidFill>
                <a:latin typeface="Poppins Bold"/>
              </a:rPr>
              <a:t>TIMELINE</a:t>
            </a:r>
          </a:p>
        </p:txBody>
      </p:sp>
      <p:sp>
        <p:nvSpPr>
          <p:cNvPr id="92" name="Picture 10">
            <a:extLst>
              <a:ext uri="{FF2B5EF4-FFF2-40B4-BE49-F238E27FC236}">
                <a16:creationId xmlns:a16="http://schemas.microsoft.com/office/drawing/2014/main" id="{FCCCD1B4-48F2-6E69-C3E8-22165C881E4B}"/>
              </a:ext>
            </a:extLst>
          </p:cNvPr>
          <p:cNvSpPr/>
          <p:nvPr/>
        </p:nvSpPr>
        <p:spPr>
          <a:xfrm rot="16200000">
            <a:off x="5764692" y="4712218"/>
            <a:ext cx="510038" cy="1220203"/>
          </a:xfrm>
          <a:prstGeom prst="roundRect">
            <a:avLst/>
          </a:prstGeom>
          <a:gradFill>
            <a:gsLst>
              <a:gs pos="0">
                <a:srgbClr val="743EE3"/>
              </a:gs>
              <a:gs pos="50000">
                <a:srgbClr val="B5567E"/>
              </a:gs>
              <a:gs pos="100000">
                <a:srgbClr val="F66E1A"/>
              </a:gs>
            </a:gsLst>
            <a:lin ang="16200000" scaled="1"/>
          </a:gradFill>
          <a:ln w="1797" cap="flat">
            <a:noFill/>
            <a:prstDash val="solid"/>
            <a:miter/>
          </a:ln>
        </p:spPr>
        <p:txBody>
          <a:bodyPr rtlCol="0" anchor="ctr"/>
          <a:lstStyle/>
          <a:p>
            <a:pPr algn="ctr"/>
            <a:endParaRPr lang="en-IN"/>
          </a:p>
        </p:txBody>
      </p:sp>
      <p:pic>
        <p:nvPicPr>
          <p:cNvPr id="84" name="Picture 10">
            <a:extLst>
              <a:ext uri="{FF2B5EF4-FFF2-40B4-BE49-F238E27FC236}">
                <a16:creationId xmlns:a16="http://schemas.microsoft.com/office/drawing/2014/main" id="{6F0C96D4-DB49-33EA-9BDF-1554F99383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200000">
            <a:off x="9041293" y="5410076"/>
            <a:ext cx="510215" cy="2895598"/>
          </a:xfrm>
          <a:prstGeom prst="roundRect">
            <a:avLst/>
          </a:prstGeom>
        </p:spPr>
      </p:pic>
      <p:pic>
        <p:nvPicPr>
          <p:cNvPr id="86" name="Picture 10">
            <a:extLst>
              <a:ext uri="{FF2B5EF4-FFF2-40B4-BE49-F238E27FC236}">
                <a16:creationId xmlns:a16="http://schemas.microsoft.com/office/drawing/2014/main" id="{1931679B-1160-4C99-C298-FA329F48B1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200000">
            <a:off x="10831992" y="5371975"/>
            <a:ext cx="510215" cy="4495800"/>
          </a:xfrm>
          <a:prstGeom prst="roundRect">
            <a:avLst/>
          </a:prstGeom>
        </p:spPr>
      </p:pic>
      <p:pic>
        <p:nvPicPr>
          <p:cNvPr id="87" name="Picture 10">
            <a:extLst>
              <a:ext uri="{FF2B5EF4-FFF2-40B4-BE49-F238E27FC236}">
                <a16:creationId xmlns:a16="http://schemas.microsoft.com/office/drawing/2014/main" id="{34590383-087E-C74E-FB97-B8094B4D3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200000">
            <a:off x="14222892" y="7238875"/>
            <a:ext cx="510215" cy="2286000"/>
          </a:xfrm>
          <a:prstGeom prst="roundRect">
            <a:avLst/>
          </a:prstGeom>
        </p:spPr>
      </p:pic>
      <p:sp>
        <p:nvSpPr>
          <p:cNvPr id="90" name="TextBox 14">
            <a:extLst>
              <a:ext uri="{FF2B5EF4-FFF2-40B4-BE49-F238E27FC236}">
                <a16:creationId xmlns:a16="http://schemas.microsoft.com/office/drawing/2014/main" id="{6C3CB22C-18F2-3BB4-ABDB-4A51AEC63947}"/>
              </a:ext>
            </a:extLst>
          </p:cNvPr>
          <p:cNvSpPr txBox="1"/>
          <p:nvPr/>
        </p:nvSpPr>
        <p:spPr>
          <a:xfrm>
            <a:off x="0" y="1998290"/>
            <a:ext cx="18287999" cy="859210"/>
          </a:xfrm>
          <a:prstGeom prst="rect">
            <a:avLst/>
          </a:prstGeom>
        </p:spPr>
        <p:txBody>
          <a:bodyPr wrap="square" lIns="0" tIns="0" rIns="0" bIns="0" rtlCol="0" anchor="t">
            <a:spAutoFit/>
          </a:bodyPr>
          <a:lstStyle/>
          <a:p>
            <a:pPr algn="ctr">
              <a:lnSpc>
                <a:spcPts val="6720"/>
              </a:lnSpc>
            </a:pPr>
            <a:r>
              <a:rPr lang="en-US" sz="5600" dirty="0">
                <a:solidFill>
                  <a:srgbClr val="171616"/>
                </a:solidFill>
                <a:latin typeface="Poppins Bold"/>
              </a:rPr>
              <a:t>Timeline Chart</a:t>
            </a:r>
          </a:p>
        </p:txBody>
      </p:sp>
      <p:graphicFrame>
        <p:nvGraphicFramePr>
          <p:cNvPr id="93" name="Table 92">
            <a:extLst>
              <a:ext uri="{FF2B5EF4-FFF2-40B4-BE49-F238E27FC236}">
                <a16:creationId xmlns:a16="http://schemas.microsoft.com/office/drawing/2014/main" id="{38A9C100-8C9B-0285-EE4D-001B790DD8DB}"/>
              </a:ext>
            </a:extLst>
          </p:cNvPr>
          <p:cNvGraphicFramePr>
            <a:graphicFrameLocks noGrp="1"/>
          </p:cNvGraphicFramePr>
          <p:nvPr/>
        </p:nvGraphicFramePr>
        <p:xfrm>
          <a:off x="10728960" y="1402080"/>
          <a:ext cx="3642360" cy="746760"/>
        </p:xfrm>
        <a:graphic>
          <a:graphicData uri="http://schemas.openxmlformats.org/drawingml/2006/table">
            <a:tbl>
              <a:tblPr/>
              <a:tblGrid>
                <a:gridCol w="3642360">
                  <a:extLst>
                    <a:ext uri="{9D8B030D-6E8A-4147-A177-3AD203B41FA5}">
                      <a16:colId xmlns:a16="http://schemas.microsoft.com/office/drawing/2014/main" val="4029514717"/>
                    </a:ext>
                  </a:extLst>
                </a:gridCol>
              </a:tblGrid>
              <a:tr h="746760">
                <a:tc>
                  <a:txBody>
                    <a:bodyPr/>
                    <a:lstStyle/>
                    <a:p>
                      <a:endParaRPr lang="en-IN" dirty="0"/>
                    </a:p>
                  </a:txBody>
                  <a:tcPr>
                    <a:lnL>
                      <a:noFill/>
                    </a:lnL>
                    <a:lnR>
                      <a:noFill/>
                    </a:lnR>
                    <a:lnT>
                      <a:noFill/>
                    </a:lnT>
                    <a:lnB>
                      <a:noFill/>
                    </a:lnB>
                  </a:tcPr>
                </a:tc>
                <a:extLst>
                  <a:ext uri="{0D108BD9-81ED-4DB2-BD59-A6C34878D82A}">
                    <a16:rowId xmlns:a16="http://schemas.microsoft.com/office/drawing/2014/main" val="3136135372"/>
                  </a:ext>
                </a:extLst>
              </a:tr>
            </a:tbl>
          </a:graphicData>
        </a:graphic>
      </p:graphicFrame>
      <p:sp>
        <p:nvSpPr>
          <p:cNvPr id="94" name="TextBox 93">
            <a:extLst>
              <a:ext uri="{FF2B5EF4-FFF2-40B4-BE49-F238E27FC236}">
                <a16:creationId xmlns:a16="http://schemas.microsoft.com/office/drawing/2014/main" id="{23571CBC-9301-53A2-A7B3-7DCC1AB2FB05}"/>
              </a:ext>
            </a:extLst>
          </p:cNvPr>
          <p:cNvSpPr txBox="1"/>
          <p:nvPr/>
        </p:nvSpPr>
        <p:spPr>
          <a:xfrm>
            <a:off x="6692424" y="5143500"/>
            <a:ext cx="3379156" cy="369332"/>
          </a:xfrm>
          <a:prstGeom prst="rect">
            <a:avLst/>
          </a:prstGeom>
          <a:noFill/>
        </p:spPr>
        <p:txBody>
          <a:bodyPr wrap="square" rtlCol="0">
            <a:spAutoFit/>
          </a:bodyPr>
          <a:lstStyle/>
          <a:p>
            <a:r>
              <a:rPr lang="en-US" dirty="0">
                <a:latin typeface="Poppins "/>
              </a:rPr>
              <a:t>06 Jan – 12 Jan</a:t>
            </a:r>
            <a:endParaRPr lang="en-IN" dirty="0">
              <a:latin typeface="Poppins "/>
            </a:endParaRPr>
          </a:p>
        </p:txBody>
      </p:sp>
      <p:sp>
        <p:nvSpPr>
          <p:cNvPr id="95" name="TextBox 94">
            <a:extLst>
              <a:ext uri="{FF2B5EF4-FFF2-40B4-BE49-F238E27FC236}">
                <a16:creationId xmlns:a16="http://schemas.microsoft.com/office/drawing/2014/main" id="{925885EF-53B2-0BF7-2168-0E4CB6C8C44A}"/>
              </a:ext>
            </a:extLst>
          </p:cNvPr>
          <p:cNvSpPr txBox="1"/>
          <p:nvPr/>
        </p:nvSpPr>
        <p:spPr>
          <a:xfrm>
            <a:off x="8458200" y="5905500"/>
            <a:ext cx="3379156" cy="369332"/>
          </a:xfrm>
          <a:prstGeom prst="rect">
            <a:avLst/>
          </a:prstGeom>
          <a:noFill/>
        </p:spPr>
        <p:txBody>
          <a:bodyPr wrap="square" rtlCol="0">
            <a:spAutoFit/>
          </a:bodyPr>
          <a:lstStyle/>
          <a:p>
            <a:r>
              <a:rPr lang="en-US" dirty="0">
                <a:latin typeface="Poppins "/>
              </a:rPr>
              <a:t>12 Jan – 20 Jan</a:t>
            </a:r>
            <a:endParaRPr lang="en-IN" dirty="0">
              <a:latin typeface="Poppins "/>
            </a:endParaRPr>
          </a:p>
        </p:txBody>
      </p:sp>
      <p:sp>
        <p:nvSpPr>
          <p:cNvPr id="96" name="TextBox 95">
            <a:extLst>
              <a:ext uri="{FF2B5EF4-FFF2-40B4-BE49-F238E27FC236}">
                <a16:creationId xmlns:a16="http://schemas.microsoft.com/office/drawing/2014/main" id="{C5EDEDBA-8CF6-F3C3-3B29-D5EDCFB5A18E}"/>
              </a:ext>
            </a:extLst>
          </p:cNvPr>
          <p:cNvSpPr txBox="1"/>
          <p:nvPr/>
        </p:nvSpPr>
        <p:spPr>
          <a:xfrm>
            <a:off x="10820400" y="6679168"/>
            <a:ext cx="3379156" cy="369332"/>
          </a:xfrm>
          <a:prstGeom prst="rect">
            <a:avLst/>
          </a:prstGeom>
          <a:noFill/>
        </p:spPr>
        <p:txBody>
          <a:bodyPr wrap="square" rtlCol="0">
            <a:spAutoFit/>
          </a:bodyPr>
          <a:lstStyle/>
          <a:p>
            <a:r>
              <a:rPr lang="en-US" dirty="0">
                <a:latin typeface="Poppins "/>
              </a:rPr>
              <a:t>18 Jan – 10 Feb</a:t>
            </a:r>
            <a:endParaRPr lang="en-IN" dirty="0">
              <a:latin typeface="Poppins "/>
            </a:endParaRPr>
          </a:p>
        </p:txBody>
      </p:sp>
      <p:sp>
        <p:nvSpPr>
          <p:cNvPr id="97" name="TextBox 96">
            <a:extLst>
              <a:ext uri="{FF2B5EF4-FFF2-40B4-BE49-F238E27FC236}">
                <a16:creationId xmlns:a16="http://schemas.microsoft.com/office/drawing/2014/main" id="{40E6BC7E-3EEF-A1D7-040A-5477B429809F}"/>
              </a:ext>
            </a:extLst>
          </p:cNvPr>
          <p:cNvSpPr txBox="1"/>
          <p:nvPr/>
        </p:nvSpPr>
        <p:spPr>
          <a:xfrm>
            <a:off x="13384844" y="7441168"/>
            <a:ext cx="3379156" cy="369332"/>
          </a:xfrm>
          <a:prstGeom prst="rect">
            <a:avLst/>
          </a:prstGeom>
          <a:noFill/>
        </p:spPr>
        <p:txBody>
          <a:bodyPr wrap="square" rtlCol="0">
            <a:spAutoFit/>
          </a:bodyPr>
          <a:lstStyle/>
          <a:p>
            <a:r>
              <a:rPr lang="en-US" dirty="0">
                <a:latin typeface="Poppins "/>
              </a:rPr>
              <a:t>30 Jan – 10 Mar</a:t>
            </a:r>
            <a:endParaRPr lang="en-IN" dirty="0">
              <a:latin typeface="Poppins "/>
            </a:endParaRPr>
          </a:p>
        </p:txBody>
      </p:sp>
      <p:sp>
        <p:nvSpPr>
          <p:cNvPr id="98" name="TextBox 97">
            <a:extLst>
              <a:ext uri="{FF2B5EF4-FFF2-40B4-BE49-F238E27FC236}">
                <a16:creationId xmlns:a16="http://schemas.microsoft.com/office/drawing/2014/main" id="{43E4D0D7-2CD4-A36C-CB2E-0E7E5DE732D6}"/>
              </a:ext>
            </a:extLst>
          </p:cNvPr>
          <p:cNvSpPr txBox="1"/>
          <p:nvPr/>
        </p:nvSpPr>
        <p:spPr>
          <a:xfrm>
            <a:off x="15668740" y="8191500"/>
            <a:ext cx="3379156" cy="369332"/>
          </a:xfrm>
          <a:prstGeom prst="rect">
            <a:avLst/>
          </a:prstGeom>
          <a:noFill/>
        </p:spPr>
        <p:txBody>
          <a:bodyPr wrap="square" rtlCol="0">
            <a:spAutoFit/>
          </a:bodyPr>
          <a:lstStyle/>
          <a:p>
            <a:r>
              <a:rPr lang="en-US" dirty="0">
                <a:latin typeface="Poppins "/>
              </a:rPr>
              <a:t>11 Mar – 23 Mar</a:t>
            </a:r>
            <a:endParaRPr lang="en-IN" dirty="0">
              <a:latin typeface="Poppins "/>
            </a:endParaRPr>
          </a:p>
        </p:txBody>
      </p:sp>
      <p:pic>
        <p:nvPicPr>
          <p:cNvPr id="100" name="Picture 8">
            <a:extLst>
              <a:ext uri="{FF2B5EF4-FFF2-40B4-BE49-F238E27FC236}">
                <a16:creationId xmlns:a16="http://schemas.microsoft.com/office/drawing/2014/main" id="{B20F06C5-397B-BEBD-5B11-4158A12BC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1896" y="9258300"/>
            <a:ext cx="2725543" cy="2725543"/>
          </a:xfrm>
          <a:prstGeom prst="rect">
            <a:avLst/>
          </a:prstGeom>
        </p:spPr>
      </p:pic>
      <p:sp>
        <p:nvSpPr>
          <p:cNvPr id="99" name="TextBox 98">
            <a:extLst>
              <a:ext uri="{FF2B5EF4-FFF2-40B4-BE49-F238E27FC236}">
                <a16:creationId xmlns:a16="http://schemas.microsoft.com/office/drawing/2014/main" id="{5CDA192E-9FEB-FBA6-07F0-291F3EAC3137}"/>
              </a:ext>
            </a:extLst>
          </p:cNvPr>
          <p:cNvSpPr txBox="1"/>
          <p:nvPr/>
        </p:nvSpPr>
        <p:spPr>
          <a:xfrm>
            <a:off x="14832644" y="9823801"/>
            <a:ext cx="3379156" cy="369332"/>
          </a:xfrm>
          <a:prstGeom prst="rect">
            <a:avLst/>
          </a:prstGeom>
          <a:noFill/>
        </p:spPr>
        <p:txBody>
          <a:bodyPr wrap="square" rtlCol="0">
            <a:spAutoFit/>
          </a:bodyPr>
          <a:lstStyle/>
          <a:p>
            <a:r>
              <a:rPr lang="en-US" dirty="0">
                <a:latin typeface="Poppins "/>
              </a:rPr>
              <a:t>This all date are expected**</a:t>
            </a:r>
            <a:endParaRPr lang="en-IN" dirty="0">
              <a:latin typeface="Poppins "/>
            </a:endParaRPr>
          </a:p>
        </p:txBody>
      </p:sp>
      <p:pic>
        <p:nvPicPr>
          <p:cNvPr id="101" name="Picture 16">
            <a:extLst>
              <a:ext uri="{FF2B5EF4-FFF2-40B4-BE49-F238E27FC236}">
                <a16:creationId xmlns:a16="http://schemas.microsoft.com/office/drawing/2014/main" id="{68DBEE79-FAE1-0950-55CF-F95C3D4F3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946083" y="-1625477"/>
            <a:ext cx="3735282" cy="3774317"/>
          </a:xfrm>
          <a:prstGeom prst="rect">
            <a:avLst/>
          </a:prstGeom>
        </p:spPr>
      </p:pic>
      <p:pic>
        <p:nvPicPr>
          <p:cNvPr id="102" name="Picture 16">
            <a:extLst>
              <a:ext uri="{FF2B5EF4-FFF2-40B4-BE49-F238E27FC236}">
                <a16:creationId xmlns:a16="http://schemas.microsoft.com/office/drawing/2014/main" id="{7E88A11C-708B-5945-A190-F012F054C0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025603" flipH="1" flipV="1">
            <a:off x="17604419" y="1504615"/>
            <a:ext cx="1482307" cy="1497798"/>
          </a:xfrm>
          <a:prstGeom prst="rect">
            <a:avLst/>
          </a:prstGeom>
        </p:spPr>
      </p:pic>
    </p:spTree>
    <p:extLst>
      <p:ext uri="{BB962C8B-B14F-4D97-AF65-F5344CB8AC3E}">
        <p14:creationId xmlns:p14="http://schemas.microsoft.com/office/powerpoint/2010/main" val="306547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D82D27C2-D243-A830-8703-56C5F5AAE8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78254" y="204633"/>
            <a:ext cx="9877733" cy="9877733"/>
          </a:xfrm>
          <a:prstGeom prst="rect">
            <a:avLst/>
          </a:prstGeom>
        </p:spPr>
      </p:pic>
      <p:pic>
        <p:nvPicPr>
          <p:cNvPr id="6" name="Picture 2">
            <a:extLst>
              <a:ext uri="{FF2B5EF4-FFF2-40B4-BE49-F238E27FC236}">
                <a16:creationId xmlns:a16="http://schemas.microsoft.com/office/drawing/2014/main" id="{C9B5F599-8BB5-2C82-238D-C4487381E00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7" name="Picture 3">
            <a:extLst>
              <a:ext uri="{FF2B5EF4-FFF2-40B4-BE49-F238E27FC236}">
                <a16:creationId xmlns:a16="http://schemas.microsoft.com/office/drawing/2014/main" id="{49E74D33-E8D0-68EE-451D-C64ADCDE30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8" name="TextBox 4">
            <a:extLst>
              <a:ext uri="{FF2B5EF4-FFF2-40B4-BE49-F238E27FC236}">
                <a16:creationId xmlns:a16="http://schemas.microsoft.com/office/drawing/2014/main" id="{3387B2D7-566F-465B-7C98-384C1BF58038}"/>
              </a:ext>
            </a:extLst>
          </p:cNvPr>
          <p:cNvSpPr txBox="1"/>
          <p:nvPr/>
        </p:nvSpPr>
        <p:spPr>
          <a:xfrm>
            <a:off x="1787373" y="1221782"/>
            <a:ext cx="2520000" cy="206595"/>
          </a:xfrm>
          <a:prstGeom prst="rect">
            <a:avLst/>
          </a:prstGeom>
        </p:spPr>
        <p:txBody>
          <a:bodyPr lIns="0" tIns="0" rIns="0" bIns="0" rtlCol="0" anchor="t">
            <a:spAutoFit/>
          </a:bodyPr>
          <a:lstStyle/>
          <a:p>
            <a:pPr>
              <a:lnSpc>
                <a:spcPts val="1680"/>
              </a:lnSpc>
              <a:spcBef>
                <a:spcPct val="0"/>
              </a:spcBef>
            </a:pPr>
            <a:r>
              <a:rPr lang="en-US" sz="1200" dirty="0">
                <a:solidFill>
                  <a:srgbClr val="171616"/>
                </a:solidFill>
                <a:latin typeface="Poppins Bold"/>
              </a:rPr>
              <a:t>CONCLUSION </a:t>
            </a:r>
          </a:p>
        </p:txBody>
      </p:sp>
      <p:pic>
        <p:nvPicPr>
          <p:cNvPr id="9" name="Picture 8">
            <a:extLst>
              <a:ext uri="{FF2B5EF4-FFF2-40B4-BE49-F238E27FC236}">
                <a16:creationId xmlns:a16="http://schemas.microsoft.com/office/drawing/2014/main" id="{63A94DA4-55D4-2ED7-F896-207FFCF92D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595688" flipH="1" flipV="1">
            <a:off x="-159206" y="9305941"/>
            <a:ext cx="1210621" cy="1210621"/>
          </a:xfrm>
          <a:prstGeom prst="rect">
            <a:avLst/>
          </a:prstGeom>
        </p:spPr>
      </p:pic>
      <p:pic>
        <p:nvPicPr>
          <p:cNvPr id="11" name="Picture 13">
            <a:extLst>
              <a:ext uri="{FF2B5EF4-FFF2-40B4-BE49-F238E27FC236}">
                <a16:creationId xmlns:a16="http://schemas.microsoft.com/office/drawing/2014/main" id="{49E4A524-41BE-6835-9782-0F09D1FAC7F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65717" y="5448300"/>
            <a:ext cx="593492" cy="593492"/>
          </a:xfrm>
          <a:prstGeom prst="rect">
            <a:avLst/>
          </a:prstGeom>
        </p:spPr>
      </p:pic>
      <p:pic>
        <p:nvPicPr>
          <p:cNvPr id="12" name="Picture 8">
            <a:extLst>
              <a:ext uri="{FF2B5EF4-FFF2-40B4-BE49-F238E27FC236}">
                <a16:creationId xmlns:a16="http://schemas.microsoft.com/office/drawing/2014/main" id="{ECCF10D5-F1D0-0AE6-B506-A90D42FF7A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595688" flipH="1" flipV="1">
            <a:off x="10991318" y="1185767"/>
            <a:ext cx="2548798" cy="2548798"/>
          </a:xfrm>
          <a:prstGeom prst="rect">
            <a:avLst/>
          </a:prstGeom>
        </p:spPr>
      </p:pic>
      <p:sp>
        <p:nvSpPr>
          <p:cNvPr id="14" name="TextBox 13">
            <a:extLst>
              <a:ext uri="{FF2B5EF4-FFF2-40B4-BE49-F238E27FC236}">
                <a16:creationId xmlns:a16="http://schemas.microsoft.com/office/drawing/2014/main" id="{54274B64-5DBA-E769-1ABF-565200302897}"/>
              </a:ext>
            </a:extLst>
          </p:cNvPr>
          <p:cNvSpPr txBox="1"/>
          <p:nvPr/>
        </p:nvSpPr>
        <p:spPr>
          <a:xfrm>
            <a:off x="1332272" y="4305300"/>
            <a:ext cx="7964128" cy="3917996"/>
          </a:xfrm>
          <a:prstGeom prst="rect">
            <a:avLst/>
          </a:prstGeom>
          <a:noFill/>
        </p:spPr>
        <p:txBody>
          <a:bodyPr wrap="square">
            <a:spAutoFit/>
          </a:bodyPr>
          <a:lstStyle/>
          <a:p>
            <a:pPr algn="just">
              <a:lnSpc>
                <a:spcPct val="150000"/>
              </a:lnSpc>
            </a:pPr>
            <a:r>
              <a:rPr lang="en-US" sz="2400" b="0" i="0" dirty="0">
                <a:solidFill>
                  <a:srgbClr val="000000"/>
                </a:solidFill>
                <a:effectLst/>
                <a:latin typeface="Poppins" panose="00000500000000000000" pitchFamily="2" charset="0"/>
                <a:cs typeface="Poppins" panose="00000500000000000000" pitchFamily="2" charset="0"/>
              </a:rPr>
              <a:t>To conclude, this is a simple Online MCQ Quiz which able a teacher to punch MCQ question to system which will be store in SQL Server database and able the student to attempt any test for once. The marks of student will be calculated according to questions they attempt and will be displayed by the system to teachers and student. </a:t>
            </a:r>
          </a:p>
        </p:txBody>
      </p:sp>
      <p:sp>
        <p:nvSpPr>
          <p:cNvPr id="2" name="TextBox 9">
            <a:extLst>
              <a:ext uri="{FF2B5EF4-FFF2-40B4-BE49-F238E27FC236}">
                <a16:creationId xmlns:a16="http://schemas.microsoft.com/office/drawing/2014/main" id="{0B3346A2-EB10-D8AB-41EA-9F92DC66C2F8}"/>
              </a:ext>
            </a:extLst>
          </p:cNvPr>
          <p:cNvSpPr txBox="1"/>
          <p:nvPr/>
        </p:nvSpPr>
        <p:spPr>
          <a:xfrm>
            <a:off x="1296537" y="3142309"/>
            <a:ext cx="7825890" cy="859210"/>
          </a:xfrm>
          <a:prstGeom prst="rect">
            <a:avLst/>
          </a:prstGeom>
        </p:spPr>
        <p:txBody>
          <a:bodyPr wrap="square" lIns="0" tIns="0" rIns="0" bIns="0" rtlCol="0" anchor="t">
            <a:spAutoFit/>
          </a:bodyPr>
          <a:lstStyle/>
          <a:p>
            <a:pPr>
              <a:lnSpc>
                <a:spcPts val="6720"/>
              </a:lnSpc>
            </a:pPr>
            <a:r>
              <a:rPr lang="en-US" sz="5600" dirty="0">
                <a:solidFill>
                  <a:srgbClr val="171616"/>
                </a:solidFill>
                <a:latin typeface="Poppins Bold"/>
              </a:rPr>
              <a:t>Conclusion </a:t>
            </a:r>
          </a:p>
        </p:txBody>
      </p:sp>
      <p:pic>
        <p:nvPicPr>
          <p:cNvPr id="13" name="Picture 13">
            <a:extLst>
              <a:ext uri="{FF2B5EF4-FFF2-40B4-BE49-F238E27FC236}">
                <a16:creationId xmlns:a16="http://schemas.microsoft.com/office/drawing/2014/main" id="{2CDA3004-5606-B9CD-9384-1C3F5F4360A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82800" y="331544"/>
            <a:ext cx="593492" cy="593492"/>
          </a:xfrm>
          <a:prstGeom prst="rect">
            <a:avLst/>
          </a:prstGeom>
        </p:spPr>
      </p:pic>
    </p:spTree>
    <p:extLst>
      <p:ext uri="{BB962C8B-B14F-4D97-AF65-F5344CB8AC3E}">
        <p14:creationId xmlns:p14="http://schemas.microsoft.com/office/powerpoint/2010/main" val="1484459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206595"/>
          </a:xfrm>
          <a:prstGeom prst="rect">
            <a:avLst/>
          </a:prstGeom>
        </p:spPr>
        <p:txBody>
          <a:bodyPr lIns="0" tIns="0" rIns="0" bIns="0" rtlCol="0" anchor="t">
            <a:spAutoFit/>
          </a:bodyPr>
          <a:lstStyle/>
          <a:p>
            <a:pPr>
              <a:lnSpc>
                <a:spcPts val="1680"/>
              </a:lnSpc>
              <a:spcBef>
                <a:spcPct val="0"/>
              </a:spcBef>
            </a:pPr>
            <a:r>
              <a:rPr lang="en-US" sz="1200" dirty="0">
                <a:solidFill>
                  <a:srgbClr val="171616"/>
                </a:solidFill>
                <a:latin typeface="Poppins Bold"/>
              </a:rPr>
              <a:t>REFERENCES</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684908" y="4699935"/>
            <a:ext cx="9877733" cy="9877733"/>
          </a:xfrm>
          <a:prstGeom prst="rect">
            <a:avLst/>
          </a:prstGeom>
        </p:spPr>
      </p:pic>
      <p:grpSp>
        <p:nvGrpSpPr>
          <p:cNvPr id="6" name="Group 6"/>
          <p:cNvGrpSpPr>
            <a:grpSpLocks noChangeAspect="1"/>
          </p:cNvGrpSpPr>
          <p:nvPr/>
        </p:nvGrpSpPr>
        <p:grpSpPr>
          <a:xfrm>
            <a:off x="10264066" y="1028700"/>
            <a:ext cx="6352078" cy="12568678"/>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44378"/>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64981" y="571977"/>
            <a:ext cx="1531723" cy="1547730"/>
          </a:xfrm>
          <a:prstGeom prst="rect">
            <a:avLst/>
          </a:prstGeom>
        </p:spPr>
      </p:pic>
      <p:pic>
        <p:nvPicPr>
          <p:cNvPr id="19" name="Picture 1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443715" y="5006478"/>
            <a:ext cx="365322" cy="360673"/>
          </a:xfrm>
          <a:prstGeom prst="rect">
            <a:avLst/>
          </a:prstGeom>
        </p:spPr>
      </p:pic>
      <p:pic>
        <p:nvPicPr>
          <p:cNvPr id="20" name="Picture 2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443715" y="5703599"/>
            <a:ext cx="365322" cy="280966"/>
          </a:xfrm>
          <a:prstGeom prst="rect">
            <a:avLst/>
          </a:prstGeom>
        </p:spPr>
      </p:pic>
      <p:pic>
        <p:nvPicPr>
          <p:cNvPr id="21" name="Picture 2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443715" y="6312272"/>
            <a:ext cx="365322" cy="371743"/>
          </a:xfrm>
          <a:prstGeom prst="rect">
            <a:avLst/>
          </a:prstGeom>
        </p:spPr>
      </p:pic>
      <p:pic>
        <p:nvPicPr>
          <p:cNvPr id="22" name="Picture 2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492155" y="6977560"/>
            <a:ext cx="268441" cy="415894"/>
          </a:xfrm>
          <a:prstGeom prst="rect">
            <a:avLst/>
          </a:prstGeom>
        </p:spPr>
      </p:pic>
      <p:sp>
        <p:nvSpPr>
          <p:cNvPr id="23" name="TextBox 23"/>
          <p:cNvSpPr txBox="1"/>
          <p:nvPr/>
        </p:nvSpPr>
        <p:spPr>
          <a:xfrm>
            <a:off x="3170943" y="5002127"/>
            <a:ext cx="4683399" cy="300799"/>
          </a:xfrm>
          <a:prstGeom prst="rect">
            <a:avLst/>
          </a:prstGeom>
        </p:spPr>
        <p:txBody>
          <a:bodyPr lIns="0" tIns="0" rIns="0" bIns="0" rtlCol="0" anchor="t">
            <a:spAutoFit/>
          </a:bodyPr>
          <a:lstStyle/>
          <a:p>
            <a:pPr>
              <a:lnSpc>
                <a:spcPts val="2563"/>
              </a:lnSpc>
              <a:spcBef>
                <a:spcPct val="0"/>
              </a:spcBef>
            </a:pPr>
            <a:r>
              <a:rPr lang="en-US" sz="1831">
                <a:solidFill>
                  <a:srgbClr val="FFFFFF"/>
                </a:solidFill>
                <a:latin typeface="Open Sans"/>
              </a:rPr>
              <a:t>+123-456-7890</a:t>
            </a:r>
          </a:p>
        </p:txBody>
      </p:sp>
      <p:sp>
        <p:nvSpPr>
          <p:cNvPr id="24" name="TextBox 24"/>
          <p:cNvSpPr txBox="1"/>
          <p:nvPr/>
        </p:nvSpPr>
        <p:spPr>
          <a:xfrm>
            <a:off x="3170943" y="6347922"/>
            <a:ext cx="4683399" cy="300799"/>
          </a:xfrm>
          <a:prstGeom prst="rect">
            <a:avLst/>
          </a:prstGeom>
        </p:spPr>
        <p:txBody>
          <a:bodyPr lIns="0" tIns="0" rIns="0" bIns="0" rtlCol="0" anchor="t">
            <a:spAutoFit/>
          </a:bodyPr>
          <a:lstStyle/>
          <a:p>
            <a:pPr>
              <a:lnSpc>
                <a:spcPts val="2563"/>
              </a:lnSpc>
              <a:spcBef>
                <a:spcPct val="0"/>
              </a:spcBef>
            </a:pPr>
            <a:r>
              <a:rPr lang="en-US" sz="1831">
                <a:solidFill>
                  <a:srgbClr val="FFFFFF"/>
                </a:solidFill>
                <a:latin typeface="Open Sans"/>
              </a:rPr>
              <a:t>www.reallygreatsite.com</a:t>
            </a:r>
          </a:p>
        </p:txBody>
      </p:sp>
      <p:sp>
        <p:nvSpPr>
          <p:cNvPr id="25" name="TextBox 25"/>
          <p:cNvSpPr txBox="1"/>
          <p:nvPr/>
        </p:nvSpPr>
        <p:spPr>
          <a:xfrm>
            <a:off x="3170943" y="7020820"/>
            <a:ext cx="4683399" cy="300799"/>
          </a:xfrm>
          <a:prstGeom prst="rect">
            <a:avLst/>
          </a:prstGeom>
        </p:spPr>
        <p:txBody>
          <a:bodyPr lIns="0" tIns="0" rIns="0" bIns="0" rtlCol="0" anchor="t">
            <a:spAutoFit/>
          </a:bodyPr>
          <a:lstStyle/>
          <a:p>
            <a:pPr>
              <a:lnSpc>
                <a:spcPts val="2563"/>
              </a:lnSpc>
              <a:spcBef>
                <a:spcPct val="0"/>
              </a:spcBef>
            </a:pPr>
            <a:r>
              <a:rPr lang="en-US" sz="1831">
                <a:solidFill>
                  <a:srgbClr val="FFFFFF"/>
                </a:solidFill>
                <a:latin typeface="Open Sans"/>
              </a:rPr>
              <a:t>123 Anywhere ST., Any City, ST 12345</a:t>
            </a:r>
          </a:p>
        </p:txBody>
      </p:sp>
      <p:sp>
        <p:nvSpPr>
          <p:cNvPr id="26" name="TextBox 26"/>
          <p:cNvSpPr txBox="1"/>
          <p:nvPr/>
        </p:nvSpPr>
        <p:spPr>
          <a:xfrm>
            <a:off x="3170943" y="5675024"/>
            <a:ext cx="4683399" cy="300799"/>
          </a:xfrm>
          <a:prstGeom prst="rect">
            <a:avLst/>
          </a:prstGeom>
        </p:spPr>
        <p:txBody>
          <a:bodyPr lIns="0" tIns="0" rIns="0" bIns="0" rtlCol="0" anchor="t">
            <a:spAutoFit/>
          </a:bodyPr>
          <a:lstStyle/>
          <a:p>
            <a:pPr>
              <a:lnSpc>
                <a:spcPts val="2563"/>
              </a:lnSpc>
              <a:spcBef>
                <a:spcPct val="0"/>
              </a:spcBef>
            </a:pPr>
            <a:r>
              <a:rPr lang="en-US" sz="1831">
                <a:solidFill>
                  <a:srgbClr val="FFFFFF"/>
                </a:solidFill>
                <a:latin typeface="Open Sans"/>
              </a:rPr>
              <a:t>hello@reallygreatsite.com</a:t>
            </a:r>
          </a:p>
        </p:txBody>
      </p:sp>
      <p:pic>
        <p:nvPicPr>
          <p:cNvPr id="27" name="Picture 10">
            <a:extLst>
              <a:ext uri="{FF2B5EF4-FFF2-40B4-BE49-F238E27FC236}">
                <a16:creationId xmlns:a16="http://schemas.microsoft.com/office/drawing/2014/main" id="{88DAE8DE-9F58-DCF4-DAF9-B48FF4C45B9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5400000">
            <a:off x="3459451" y="765453"/>
            <a:ext cx="3091296" cy="7329444"/>
          </a:xfrm>
          <a:prstGeom prst="rect">
            <a:avLst/>
          </a:prstGeom>
        </p:spPr>
      </p:pic>
      <p:sp>
        <p:nvSpPr>
          <p:cNvPr id="28" name="TextBox 11">
            <a:extLst>
              <a:ext uri="{FF2B5EF4-FFF2-40B4-BE49-F238E27FC236}">
                <a16:creationId xmlns:a16="http://schemas.microsoft.com/office/drawing/2014/main" id="{0661A4C0-D91B-5F7D-D719-07C65AAF6127}"/>
              </a:ext>
            </a:extLst>
          </p:cNvPr>
          <p:cNvSpPr txBox="1"/>
          <p:nvPr/>
        </p:nvSpPr>
        <p:spPr>
          <a:xfrm>
            <a:off x="1630182" y="3893337"/>
            <a:ext cx="6642450" cy="1402563"/>
          </a:xfrm>
          <a:prstGeom prst="rect">
            <a:avLst/>
          </a:prstGeom>
        </p:spPr>
        <p:txBody>
          <a:bodyPr wrap="square" lIns="0" tIns="0" rIns="0" bIns="0" rtlCol="0" anchor="t">
            <a:spAutoFit/>
          </a:bodyPr>
          <a:lstStyle/>
          <a:p>
            <a:pPr marL="285750" indent="-285750">
              <a:lnSpc>
                <a:spcPct val="150000"/>
              </a:lnSpc>
              <a:spcBef>
                <a:spcPct val="0"/>
              </a:spcBef>
              <a:buFont typeface="Arial" panose="020B0604020202020204" pitchFamily="34" charset="0"/>
              <a:buChar char="•"/>
            </a:pPr>
            <a:r>
              <a:rPr lang="en-US" sz="2100" dirty="0">
                <a:solidFill>
                  <a:schemeClr val="bg1"/>
                </a:solidFill>
                <a:latin typeface="Open Sans"/>
                <a:hlinkClick r:id="rId17">
                  <a:extLst>
                    <a:ext uri="{A12FA001-AC4F-418D-AE19-62706E023703}">
                      <ahyp:hlinkClr xmlns:ahyp="http://schemas.microsoft.com/office/drawing/2018/hyperlinkcolor" val="tx"/>
                    </a:ext>
                  </a:extLst>
                </a:hlinkClick>
              </a:rPr>
              <a:t>Laravel – The PHP Framework for Web Artisans</a:t>
            </a:r>
            <a:endParaRPr lang="en-US" sz="2100" dirty="0">
              <a:solidFill>
                <a:schemeClr val="bg1"/>
              </a:solidFill>
              <a:latin typeface="Open Sans"/>
            </a:endParaRPr>
          </a:p>
          <a:p>
            <a:pPr marL="285750" indent="-285750">
              <a:lnSpc>
                <a:spcPct val="150000"/>
              </a:lnSpc>
              <a:spcBef>
                <a:spcPct val="0"/>
              </a:spcBef>
              <a:buFont typeface="Arial" panose="020B0604020202020204" pitchFamily="34" charset="0"/>
              <a:buChar char="•"/>
            </a:pPr>
            <a:r>
              <a:rPr lang="en-US" sz="2100" dirty="0">
                <a:solidFill>
                  <a:schemeClr val="bg1"/>
                </a:solidFill>
                <a:latin typeface="Open Sans"/>
                <a:hlinkClick r:id="rId18">
                  <a:extLst>
                    <a:ext uri="{A12FA001-AC4F-418D-AE19-62706E023703}">
                      <ahyp:hlinkClr xmlns:ahyp="http://schemas.microsoft.com/office/drawing/2018/hyperlinkcolor" val="tx"/>
                    </a:ext>
                  </a:extLst>
                </a:hlinkClick>
              </a:rPr>
              <a:t>PHP </a:t>
            </a:r>
            <a:r>
              <a:rPr lang="en-US" sz="2100" dirty="0">
                <a:solidFill>
                  <a:schemeClr val="bg1"/>
                </a:solidFill>
                <a:latin typeface="Open Sans"/>
                <a:hlinkClick r:id="rId19">
                  <a:extLst>
                    <a:ext uri="{A12FA001-AC4F-418D-AE19-62706E023703}">
                      <ahyp:hlinkClr xmlns:ahyp="http://schemas.microsoft.com/office/drawing/2018/hyperlinkcolor" val="tx"/>
                    </a:ext>
                  </a:extLst>
                </a:hlinkClick>
              </a:rPr>
              <a:t>–</a:t>
            </a:r>
            <a:r>
              <a:rPr lang="en-US" sz="2100" dirty="0">
                <a:solidFill>
                  <a:schemeClr val="bg1"/>
                </a:solidFill>
                <a:latin typeface="Open Sans"/>
                <a:hlinkClick r:id="rId18">
                  <a:extLst>
                    <a:ext uri="{A12FA001-AC4F-418D-AE19-62706E023703}">
                      <ahyp:hlinkClr xmlns:ahyp="http://schemas.microsoft.com/office/drawing/2018/hyperlinkcolor" val="tx"/>
                    </a:ext>
                  </a:extLst>
                </a:hlinkClick>
              </a:rPr>
              <a:t> Documentation</a:t>
            </a:r>
            <a:endParaRPr lang="en-US" sz="2100" dirty="0">
              <a:solidFill>
                <a:schemeClr val="bg1"/>
              </a:solidFill>
              <a:latin typeface="Open Sans"/>
            </a:endParaRPr>
          </a:p>
          <a:p>
            <a:pPr marL="285750" indent="-285750">
              <a:lnSpc>
                <a:spcPct val="150000"/>
              </a:lnSpc>
              <a:spcBef>
                <a:spcPct val="0"/>
              </a:spcBef>
              <a:buFont typeface="Arial" panose="020B0604020202020204" pitchFamily="34" charset="0"/>
              <a:buChar char="•"/>
            </a:pPr>
            <a:r>
              <a:rPr lang="en-US" sz="2100" dirty="0">
                <a:solidFill>
                  <a:schemeClr val="bg1"/>
                </a:solidFill>
                <a:latin typeface="Open Sans"/>
                <a:hlinkClick r:id="rId19">
                  <a:extLst>
                    <a:ext uri="{A12FA001-AC4F-418D-AE19-62706E023703}">
                      <ahyp:hlinkClr xmlns:ahyp="http://schemas.microsoft.com/office/drawing/2018/hyperlinkcolor" val="tx"/>
                    </a:ext>
                  </a:extLst>
                </a:hlinkClick>
              </a:rPr>
              <a:t>PHP Tutorials – w3schools</a:t>
            </a:r>
            <a:endParaRPr lang="en-US" sz="2100" dirty="0">
              <a:solidFill>
                <a:schemeClr val="bg1"/>
              </a:solidFill>
              <a:latin typeface="Open Sans"/>
            </a:endParaRPr>
          </a:p>
        </p:txBody>
      </p:sp>
      <p:sp>
        <p:nvSpPr>
          <p:cNvPr id="29" name="TextBox 12">
            <a:extLst>
              <a:ext uri="{FF2B5EF4-FFF2-40B4-BE49-F238E27FC236}">
                <a16:creationId xmlns:a16="http://schemas.microsoft.com/office/drawing/2014/main" id="{0911D2DD-C9AF-ACC7-F947-17A5FAF8A4B8}"/>
              </a:ext>
            </a:extLst>
          </p:cNvPr>
          <p:cNvSpPr txBox="1"/>
          <p:nvPr/>
        </p:nvSpPr>
        <p:spPr>
          <a:xfrm>
            <a:off x="1630182" y="3254686"/>
            <a:ext cx="6642450" cy="369845"/>
          </a:xfrm>
          <a:prstGeom prst="rect">
            <a:avLst/>
          </a:prstGeom>
        </p:spPr>
        <p:txBody>
          <a:bodyPr wrap="square" lIns="0" tIns="0" rIns="0" bIns="0" rtlCol="0" anchor="t">
            <a:spAutoFit/>
          </a:bodyPr>
          <a:lstStyle/>
          <a:p>
            <a:pPr>
              <a:lnSpc>
                <a:spcPts val="2799"/>
              </a:lnSpc>
              <a:spcBef>
                <a:spcPct val="0"/>
              </a:spcBef>
            </a:pPr>
            <a:r>
              <a:rPr lang="en-US" sz="2800" dirty="0">
                <a:solidFill>
                  <a:srgbClr val="FFFFFF"/>
                </a:solidFill>
                <a:latin typeface="Poppins Bold"/>
              </a:rPr>
              <a:t>Reference </a:t>
            </a:r>
          </a:p>
        </p:txBody>
      </p:sp>
    </p:spTree>
    <p:extLst>
      <p:ext uri="{BB962C8B-B14F-4D97-AF65-F5344CB8AC3E}">
        <p14:creationId xmlns:p14="http://schemas.microsoft.com/office/powerpoint/2010/main" val="2183681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TotalTime>
  <Words>348</Words>
  <Application>Microsoft Office PowerPoint</Application>
  <PresentationFormat>Custom</PresentationFormat>
  <Paragraphs>93</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Open Sans Bold</vt:lpstr>
      <vt:lpstr>Poppins </vt:lpstr>
      <vt:lpstr>Poppins</vt:lpstr>
      <vt:lpstr>Calibri</vt:lpstr>
      <vt:lpstr>Open Sans</vt:lpstr>
      <vt:lpstr>Poppins ExtraBold</vt:lpstr>
      <vt:lpstr>Yu Gothic Light</vt:lpstr>
      <vt:lpstr>Poppins Bold</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Technology Business Presentation</dc:title>
  <cp:lastModifiedBy>jash mavani</cp:lastModifiedBy>
  <cp:revision>12</cp:revision>
  <dcterms:created xsi:type="dcterms:W3CDTF">2006-08-16T00:00:00Z</dcterms:created>
  <dcterms:modified xsi:type="dcterms:W3CDTF">2023-01-20T16:17:03Z</dcterms:modified>
  <dc:identifier>DAFYGoXgEG4</dc:identifier>
</cp:coreProperties>
</file>